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7" r:id="rId2"/>
    <p:sldId id="300" r:id="rId3"/>
    <p:sldId id="332" r:id="rId4"/>
    <p:sldId id="268" r:id="rId5"/>
    <p:sldId id="308" r:id="rId6"/>
    <p:sldId id="262" r:id="rId7"/>
    <p:sldId id="702" r:id="rId8"/>
    <p:sldId id="1197" r:id="rId9"/>
    <p:sldId id="338" r:id="rId10"/>
    <p:sldId id="2761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30" r:id="rId20"/>
    <p:sldId id="319" r:id="rId21"/>
    <p:sldId id="327" r:id="rId22"/>
    <p:sldId id="322" r:id="rId23"/>
    <p:sldId id="323" r:id="rId24"/>
    <p:sldId id="324" r:id="rId25"/>
    <p:sldId id="325" r:id="rId26"/>
    <p:sldId id="326" r:id="rId27"/>
    <p:sldId id="317" r:id="rId28"/>
    <p:sldId id="321" r:id="rId29"/>
    <p:sldId id="331" r:id="rId30"/>
    <p:sldId id="295" r:id="rId31"/>
    <p:sldId id="294" r:id="rId32"/>
    <p:sldId id="260" r:id="rId33"/>
    <p:sldId id="304" r:id="rId34"/>
    <p:sldId id="291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0"/>
    <p:restoredTop sz="94719"/>
  </p:normalViewPr>
  <p:slideViewPr>
    <p:cSldViewPr snapToGrid="0">
      <p:cViewPr varScale="1">
        <p:scale>
          <a:sx n="148" d="100"/>
          <a:sy n="148" d="100"/>
        </p:scale>
        <p:origin x="944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8" d="100"/>
          <a:sy n="118" d="100"/>
        </p:scale>
        <p:origin x="3952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A9ABBBD-D170-6DF6-6678-A3C8FB183B0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CB9E4B-0A44-2804-CB0F-B7B877B8E22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47E7E-EC16-2847-B12D-CAA6A1926210}" type="datetimeFigureOut">
              <a:rPr lang="en-US" smtClean="0">
                <a:latin typeface="Arial" panose="020B0604020202020204" pitchFamily="34" charset="0"/>
              </a:rPr>
              <a:t>1/7/26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431098-BF2C-C673-3BE5-C09B536EEAC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D79404-BBF3-E76A-ABD7-82E473F995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7F88B8-E5FA-3D47-B7C8-7E46CE20C802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2145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AD04A955-ED9B-AE49-92A4-60A534A4C5ED}" type="datetimeFigureOut">
              <a:rPr lang="en-US" smtClean="0"/>
              <a:pPr/>
              <a:t>1/7/26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CD979291-759D-4245-B260-166416183E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363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>
            <a:extLst>
              <a:ext uri="{FF2B5EF4-FFF2-40B4-BE49-F238E27FC236}">
                <a16:creationId xmlns:a16="http://schemas.microsoft.com/office/drawing/2014/main" id="{649B36D4-D140-944B-AE81-4C06CDCE189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Notes Placeholder 2">
            <a:extLst>
              <a:ext uri="{FF2B5EF4-FFF2-40B4-BE49-F238E27FC236}">
                <a16:creationId xmlns:a16="http://schemas.microsoft.com/office/drawing/2014/main" id="{6031A5F2-1C1B-6A42-BB4C-A95CF5E347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8675" name="Slide Number Placeholder 3">
            <a:extLst>
              <a:ext uri="{FF2B5EF4-FFF2-40B4-BE49-F238E27FC236}">
                <a16:creationId xmlns:a16="http://schemas.microsoft.com/office/drawing/2014/main" id="{FD0CA2F8-F0DF-7B4F-A9CC-2C441D40C7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87814D-00A5-B94C-AD84-E98174A3FC72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58810B-0610-7C4D-996F-E6F0E957E2E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496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UBC has two main campus: Point Grey in Vancouver and in the Okanagan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22222"/>
                </a:solidFill>
                <a:effectLst/>
              </a:rPr>
              <a:t>Approx 72,500 total UBC students across 2 campuses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CA" dirty="0"/>
              <a:t>Approx 460 grad students in Forestry, very diverse with 46% being International</a:t>
            </a:r>
            <a:endParaRPr lang="en-US" dirty="0">
              <a:solidFill>
                <a:srgbClr val="222222"/>
              </a:solidFill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rgbClr val="222222"/>
                </a:solidFill>
                <a:effectLst/>
              </a:rPr>
              <a:t>UBC Forestry has 2 research forests (Malcolm Knapp/Alex Fraser)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8975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https://www.ubc.ca/about/institutional-rankings.html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FCB94F-C763-4886-BCEB-5F24574851A9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26554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D50CD-5D74-AAE1-BED0-A6752DD9F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2C16E4-85E5-EAA7-C067-887F97559D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6A0EED-D177-5053-916A-6A22C19792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2024 data: https://www.ubc.ca/about/facts.html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AC367A-9BBD-394B-A3D4-EB4D1A3481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0FF93-C59A-464E-9478-7581C3144813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004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dirty="0">
              <a:solidFill>
                <a:schemeClr val="tx1">
                  <a:lumMod val="50000"/>
                </a:schemeClr>
              </a:solidFill>
              <a:effectLst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971FF-EF28-4195-A575-329446EFAA5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852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51">
            <a:extLst>
              <a:ext uri="{FF2B5EF4-FFF2-40B4-BE49-F238E27FC236}">
                <a16:creationId xmlns:a16="http://schemas.microsoft.com/office/drawing/2014/main" id="{A2EA083B-3D81-1589-A29B-C579D140525B}"/>
              </a:ext>
            </a:extLst>
          </p:cNvPr>
          <p:cNvSpPr/>
          <p:nvPr userDrawn="1"/>
        </p:nvSpPr>
        <p:spPr>
          <a:xfrm>
            <a:off x="-308323" y="1499192"/>
            <a:ext cx="8335903" cy="3700130"/>
          </a:xfrm>
          <a:prstGeom prst="roundRect">
            <a:avLst>
              <a:gd name="adj" fmla="val 10965"/>
            </a:avLst>
          </a:prstGeom>
          <a:solidFill>
            <a:srgbClr val="007961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C6071E8-D316-20AD-7189-C247E8C2B1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2428" y="3534754"/>
            <a:ext cx="7354018" cy="1434765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277EC7-E5E7-0D63-112B-86DEE80F6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428" y="2281952"/>
            <a:ext cx="7354018" cy="1041294"/>
          </a:xfr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2CC3BAD-AE7B-900F-36F3-E1B04FB18A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1816" y="1683203"/>
            <a:ext cx="7632000" cy="6920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A94E151-542E-F14F-2534-AFDC5BF516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14579"/>
            <a:ext cx="12192000" cy="22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6525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40986C2-D9BF-4C2C-173A-0EA597D3E0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70625" y="1238524"/>
            <a:ext cx="6421375" cy="3670026"/>
          </a:xfrm>
        </p:spPr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D60653-C397-A3B2-E648-7A2464AEC4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14579"/>
            <a:ext cx="12192000" cy="22302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94B2DB-232C-1B1F-442C-6A8FDAE9AE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1894" y="1238524"/>
            <a:ext cx="4783137" cy="995767"/>
          </a:xfrm>
        </p:spPr>
        <p:txBody>
          <a:bodyPr/>
          <a:lstStyle>
            <a:lvl1pPr marL="0" indent="0" algn="l">
              <a:buNone/>
              <a:defRPr sz="3200" b="1">
                <a:solidFill>
                  <a:srgbClr val="007961"/>
                </a:solidFill>
              </a:defRPr>
            </a:lvl1pPr>
            <a:lvl2pPr algn="l">
              <a:buNone/>
              <a:defRPr/>
            </a:lvl2pPr>
            <a:lvl3pPr algn="l">
              <a:buNone/>
              <a:defRPr/>
            </a:lvl3pPr>
            <a:lvl4pPr algn="l">
              <a:buNone/>
              <a:defRPr/>
            </a:lvl4pPr>
            <a:lvl5pPr algn="l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1658F2C-8C49-B2B9-C1B5-7F16DEE52A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1894" y="2413000"/>
            <a:ext cx="4818062" cy="249555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E1E7842-27DD-A041-AC37-B15EF19676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82172" y="6335120"/>
            <a:ext cx="3886194" cy="35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e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EA2AA51-5F00-F443-8DD8-FEC37C7581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985836"/>
            <a:ext cx="12204000" cy="5370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4C78BE-17D6-1534-190C-D885085A0B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8841" y="5840364"/>
            <a:ext cx="3241023" cy="828000"/>
          </a:xfrm>
          <a:prstGeom prst="rect">
            <a:avLst/>
          </a:prstGeom>
        </p:spPr>
      </p:pic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552636BD-DCCD-2444-5D62-50AC42B0AA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74675" y="970108"/>
            <a:ext cx="10944918" cy="537057"/>
          </a:xfrm>
        </p:spPr>
        <p:txBody>
          <a:bodyPr/>
          <a:lstStyle>
            <a:lvl1pPr marL="0" indent="0" algn="l">
              <a:buNone/>
              <a:defRPr sz="3600" b="1">
                <a:solidFill>
                  <a:srgbClr val="007961"/>
                </a:solidFill>
              </a:defRPr>
            </a:lvl1pPr>
            <a:lvl2pPr algn="l">
              <a:buNone/>
              <a:defRPr/>
            </a:lvl2pPr>
            <a:lvl3pPr algn="l">
              <a:buNone/>
              <a:defRPr/>
            </a:lvl3pPr>
            <a:lvl4pPr algn="l">
              <a:buNone/>
              <a:defRPr/>
            </a:lvl4pPr>
            <a:lvl5pPr algn="l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50EEF3B-CCB1-B465-EC9A-A97FDE5EC8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4675" y="1903004"/>
            <a:ext cx="10944880" cy="36480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688793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e footer long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94B2DB-232C-1B1F-442C-6A8FDAE9AE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74675" y="970108"/>
            <a:ext cx="10944918" cy="537057"/>
          </a:xfrm>
        </p:spPr>
        <p:txBody>
          <a:bodyPr/>
          <a:lstStyle>
            <a:lvl1pPr marL="0" indent="0" algn="l">
              <a:buNone/>
              <a:defRPr sz="3600" b="1">
                <a:solidFill>
                  <a:srgbClr val="007961"/>
                </a:solidFill>
              </a:defRPr>
            </a:lvl1pPr>
            <a:lvl2pPr algn="l">
              <a:buNone/>
              <a:defRPr/>
            </a:lvl2pPr>
            <a:lvl3pPr algn="l">
              <a:buNone/>
              <a:defRPr/>
            </a:lvl3pPr>
            <a:lvl4pPr algn="l">
              <a:buNone/>
              <a:defRPr/>
            </a:lvl4pPr>
            <a:lvl5pPr algn="l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A2AA51-5F00-F443-8DD8-FEC37C7581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985836"/>
            <a:ext cx="12204000" cy="5370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7A9364C-3BA9-0951-6FBD-A13229B538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37791" y="5987451"/>
            <a:ext cx="5904948" cy="535442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8771834-C3E0-ED86-AD29-9FF278B0AD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4675" y="1903004"/>
            <a:ext cx="10944880" cy="36480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9372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373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C6071E8-D316-20AD-7189-C247E8C2B1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2772" y="1759404"/>
            <a:ext cx="5550252" cy="2095501"/>
          </a:xfrm>
          <a:custGeom>
            <a:avLst/>
            <a:gdLst>
              <a:gd name="csX0" fmla="*/ 0 w 4537990"/>
              <a:gd name="csY0" fmla="*/ 302169 h 1812980"/>
              <a:gd name="csX1" fmla="*/ 302169 w 4537990"/>
              <a:gd name="csY1" fmla="*/ 0 h 1812980"/>
              <a:gd name="csX2" fmla="*/ 4235821 w 4537990"/>
              <a:gd name="csY2" fmla="*/ 0 h 1812980"/>
              <a:gd name="csX3" fmla="*/ 4537990 w 4537990"/>
              <a:gd name="csY3" fmla="*/ 302169 h 1812980"/>
              <a:gd name="csX4" fmla="*/ 4537990 w 4537990"/>
              <a:gd name="csY4" fmla="*/ 1510811 h 1812980"/>
              <a:gd name="csX5" fmla="*/ 4235821 w 4537990"/>
              <a:gd name="csY5" fmla="*/ 1812980 h 1812980"/>
              <a:gd name="csX6" fmla="*/ 302169 w 4537990"/>
              <a:gd name="csY6" fmla="*/ 1812980 h 1812980"/>
              <a:gd name="csX7" fmla="*/ 0 w 4537990"/>
              <a:gd name="csY7" fmla="*/ 1510811 h 1812980"/>
              <a:gd name="csX8" fmla="*/ 0 w 4537990"/>
              <a:gd name="csY8" fmla="*/ 302169 h 1812980"/>
              <a:gd name="csX0" fmla="*/ 16468 w 4554458"/>
              <a:gd name="csY0" fmla="*/ 302169 h 1812980"/>
              <a:gd name="csX1" fmla="*/ 109087 w 4554458"/>
              <a:gd name="csY1" fmla="*/ 9525 h 1812980"/>
              <a:gd name="csX2" fmla="*/ 4252289 w 4554458"/>
              <a:gd name="csY2" fmla="*/ 0 h 1812980"/>
              <a:gd name="csX3" fmla="*/ 4554458 w 4554458"/>
              <a:gd name="csY3" fmla="*/ 302169 h 1812980"/>
              <a:gd name="csX4" fmla="*/ 4554458 w 4554458"/>
              <a:gd name="csY4" fmla="*/ 1510811 h 1812980"/>
              <a:gd name="csX5" fmla="*/ 4252289 w 4554458"/>
              <a:gd name="csY5" fmla="*/ 1812980 h 1812980"/>
              <a:gd name="csX6" fmla="*/ 318637 w 4554458"/>
              <a:gd name="csY6" fmla="*/ 1812980 h 1812980"/>
              <a:gd name="csX7" fmla="*/ 16468 w 4554458"/>
              <a:gd name="csY7" fmla="*/ 1510811 h 1812980"/>
              <a:gd name="csX8" fmla="*/ 16468 w 4554458"/>
              <a:gd name="csY8" fmla="*/ 302169 h 1812980"/>
              <a:gd name="csX0" fmla="*/ 496 w 4538486"/>
              <a:gd name="csY0" fmla="*/ 302169 h 1812980"/>
              <a:gd name="csX1" fmla="*/ 150265 w 4538486"/>
              <a:gd name="csY1" fmla="*/ 19050 h 1812980"/>
              <a:gd name="csX2" fmla="*/ 4236317 w 4538486"/>
              <a:gd name="csY2" fmla="*/ 0 h 1812980"/>
              <a:gd name="csX3" fmla="*/ 4538486 w 4538486"/>
              <a:gd name="csY3" fmla="*/ 302169 h 1812980"/>
              <a:gd name="csX4" fmla="*/ 4538486 w 4538486"/>
              <a:gd name="csY4" fmla="*/ 1510811 h 1812980"/>
              <a:gd name="csX5" fmla="*/ 4236317 w 4538486"/>
              <a:gd name="csY5" fmla="*/ 1812980 h 1812980"/>
              <a:gd name="csX6" fmla="*/ 302665 w 4538486"/>
              <a:gd name="csY6" fmla="*/ 1812980 h 1812980"/>
              <a:gd name="csX7" fmla="*/ 496 w 4538486"/>
              <a:gd name="csY7" fmla="*/ 1510811 h 1812980"/>
              <a:gd name="csX8" fmla="*/ 496 w 4538486"/>
              <a:gd name="csY8" fmla="*/ 302169 h 1812980"/>
              <a:gd name="csX0" fmla="*/ 496 w 4541792"/>
              <a:gd name="csY0" fmla="*/ 283119 h 1793930"/>
              <a:gd name="csX1" fmla="*/ 150265 w 4541792"/>
              <a:gd name="csY1" fmla="*/ 0 h 1793930"/>
              <a:gd name="csX2" fmla="*/ 4407767 w 4541792"/>
              <a:gd name="csY2" fmla="*/ 0 h 1793930"/>
              <a:gd name="csX3" fmla="*/ 4538486 w 4541792"/>
              <a:gd name="csY3" fmla="*/ 283119 h 1793930"/>
              <a:gd name="csX4" fmla="*/ 4538486 w 4541792"/>
              <a:gd name="csY4" fmla="*/ 1491761 h 1793930"/>
              <a:gd name="csX5" fmla="*/ 4236317 w 4541792"/>
              <a:gd name="csY5" fmla="*/ 1793930 h 1793930"/>
              <a:gd name="csX6" fmla="*/ 302665 w 4541792"/>
              <a:gd name="csY6" fmla="*/ 1793930 h 1793930"/>
              <a:gd name="csX7" fmla="*/ 496 w 4541792"/>
              <a:gd name="csY7" fmla="*/ 1491761 h 1793930"/>
              <a:gd name="csX8" fmla="*/ 496 w 4541792"/>
              <a:gd name="csY8" fmla="*/ 283119 h 1793930"/>
              <a:gd name="csX0" fmla="*/ 496 w 4541792"/>
              <a:gd name="csY0" fmla="*/ 283119 h 1803455"/>
              <a:gd name="csX1" fmla="*/ 150265 w 4541792"/>
              <a:gd name="csY1" fmla="*/ 0 h 1803455"/>
              <a:gd name="csX2" fmla="*/ 4407767 w 4541792"/>
              <a:gd name="csY2" fmla="*/ 0 h 1803455"/>
              <a:gd name="csX3" fmla="*/ 4538486 w 4541792"/>
              <a:gd name="csY3" fmla="*/ 283119 h 1803455"/>
              <a:gd name="csX4" fmla="*/ 4538486 w 4541792"/>
              <a:gd name="csY4" fmla="*/ 1491761 h 1803455"/>
              <a:gd name="csX5" fmla="*/ 4236317 w 4541792"/>
              <a:gd name="csY5" fmla="*/ 1793930 h 1803455"/>
              <a:gd name="csX6" fmla="*/ 150265 w 4541792"/>
              <a:gd name="csY6" fmla="*/ 1803455 h 1803455"/>
              <a:gd name="csX7" fmla="*/ 496 w 4541792"/>
              <a:gd name="csY7" fmla="*/ 1491761 h 1803455"/>
              <a:gd name="csX8" fmla="*/ 496 w 4541792"/>
              <a:gd name="csY8" fmla="*/ 283119 h 1803455"/>
              <a:gd name="csX0" fmla="*/ 496 w 4541792"/>
              <a:gd name="csY0" fmla="*/ 283119 h 1803455"/>
              <a:gd name="csX1" fmla="*/ 150265 w 4541792"/>
              <a:gd name="csY1" fmla="*/ 0 h 1803455"/>
              <a:gd name="csX2" fmla="*/ 4407767 w 4541792"/>
              <a:gd name="csY2" fmla="*/ 0 h 1803455"/>
              <a:gd name="csX3" fmla="*/ 4538486 w 4541792"/>
              <a:gd name="csY3" fmla="*/ 283119 h 1803455"/>
              <a:gd name="csX4" fmla="*/ 4538486 w 4541792"/>
              <a:gd name="csY4" fmla="*/ 1491761 h 1803455"/>
              <a:gd name="csX5" fmla="*/ 4388717 w 4541792"/>
              <a:gd name="csY5" fmla="*/ 1803455 h 1803455"/>
              <a:gd name="csX6" fmla="*/ 150265 w 4541792"/>
              <a:gd name="csY6" fmla="*/ 1803455 h 1803455"/>
              <a:gd name="csX7" fmla="*/ 496 w 4541792"/>
              <a:gd name="csY7" fmla="*/ 1491761 h 1803455"/>
              <a:gd name="csX8" fmla="*/ 496 w 4541792"/>
              <a:gd name="csY8" fmla="*/ 283119 h 180345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4541792" h="1803455">
                <a:moveTo>
                  <a:pt x="496" y="283119"/>
                </a:moveTo>
                <a:cubicBezTo>
                  <a:pt x="496" y="116236"/>
                  <a:pt x="-16618" y="0"/>
                  <a:pt x="150265" y="0"/>
                </a:cubicBezTo>
                <a:lnTo>
                  <a:pt x="4407767" y="0"/>
                </a:lnTo>
                <a:cubicBezTo>
                  <a:pt x="4574650" y="0"/>
                  <a:pt x="4538486" y="116236"/>
                  <a:pt x="4538486" y="283119"/>
                </a:cubicBezTo>
                <a:lnTo>
                  <a:pt x="4538486" y="1491761"/>
                </a:lnTo>
                <a:cubicBezTo>
                  <a:pt x="4538486" y="1658644"/>
                  <a:pt x="4555600" y="1803455"/>
                  <a:pt x="4388717" y="1803455"/>
                </a:cubicBezTo>
                <a:lnTo>
                  <a:pt x="150265" y="1803455"/>
                </a:lnTo>
                <a:cubicBezTo>
                  <a:pt x="-16618" y="1803455"/>
                  <a:pt x="496" y="1658644"/>
                  <a:pt x="496" y="1491761"/>
                </a:cubicBezTo>
                <a:lnTo>
                  <a:pt x="496" y="283119"/>
                </a:lnTo>
                <a:close/>
              </a:path>
            </a:pathLst>
          </a:custGeom>
          <a:solidFill>
            <a:srgbClr val="007961">
              <a:alpha val="90000"/>
            </a:srgb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540000" tIns="360000" rIns="360000" bIns="360000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D525A1-EF3D-2330-D746-D943D6ECCA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14579"/>
            <a:ext cx="12192000" cy="223027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5089130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D525A1-EF3D-2330-D746-D943D6ECCA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14579"/>
            <a:ext cx="12192000" cy="223027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9AFFE-C981-129B-9A4C-825B9FBA04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47407" y="1749683"/>
            <a:ext cx="5550252" cy="2095501"/>
          </a:xfrm>
          <a:custGeom>
            <a:avLst/>
            <a:gdLst>
              <a:gd name="csX0" fmla="*/ 0 w 4537990"/>
              <a:gd name="csY0" fmla="*/ 302169 h 1812980"/>
              <a:gd name="csX1" fmla="*/ 302169 w 4537990"/>
              <a:gd name="csY1" fmla="*/ 0 h 1812980"/>
              <a:gd name="csX2" fmla="*/ 4235821 w 4537990"/>
              <a:gd name="csY2" fmla="*/ 0 h 1812980"/>
              <a:gd name="csX3" fmla="*/ 4537990 w 4537990"/>
              <a:gd name="csY3" fmla="*/ 302169 h 1812980"/>
              <a:gd name="csX4" fmla="*/ 4537990 w 4537990"/>
              <a:gd name="csY4" fmla="*/ 1510811 h 1812980"/>
              <a:gd name="csX5" fmla="*/ 4235821 w 4537990"/>
              <a:gd name="csY5" fmla="*/ 1812980 h 1812980"/>
              <a:gd name="csX6" fmla="*/ 302169 w 4537990"/>
              <a:gd name="csY6" fmla="*/ 1812980 h 1812980"/>
              <a:gd name="csX7" fmla="*/ 0 w 4537990"/>
              <a:gd name="csY7" fmla="*/ 1510811 h 1812980"/>
              <a:gd name="csX8" fmla="*/ 0 w 4537990"/>
              <a:gd name="csY8" fmla="*/ 302169 h 1812980"/>
              <a:gd name="csX0" fmla="*/ 16468 w 4554458"/>
              <a:gd name="csY0" fmla="*/ 302169 h 1812980"/>
              <a:gd name="csX1" fmla="*/ 109087 w 4554458"/>
              <a:gd name="csY1" fmla="*/ 9525 h 1812980"/>
              <a:gd name="csX2" fmla="*/ 4252289 w 4554458"/>
              <a:gd name="csY2" fmla="*/ 0 h 1812980"/>
              <a:gd name="csX3" fmla="*/ 4554458 w 4554458"/>
              <a:gd name="csY3" fmla="*/ 302169 h 1812980"/>
              <a:gd name="csX4" fmla="*/ 4554458 w 4554458"/>
              <a:gd name="csY4" fmla="*/ 1510811 h 1812980"/>
              <a:gd name="csX5" fmla="*/ 4252289 w 4554458"/>
              <a:gd name="csY5" fmla="*/ 1812980 h 1812980"/>
              <a:gd name="csX6" fmla="*/ 318637 w 4554458"/>
              <a:gd name="csY6" fmla="*/ 1812980 h 1812980"/>
              <a:gd name="csX7" fmla="*/ 16468 w 4554458"/>
              <a:gd name="csY7" fmla="*/ 1510811 h 1812980"/>
              <a:gd name="csX8" fmla="*/ 16468 w 4554458"/>
              <a:gd name="csY8" fmla="*/ 302169 h 1812980"/>
              <a:gd name="csX0" fmla="*/ 496 w 4538486"/>
              <a:gd name="csY0" fmla="*/ 302169 h 1812980"/>
              <a:gd name="csX1" fmla="*/ 150265 w 4538486"/>
              <a:gd name="csY1" fmla="*/ 19050 h 1812980"/>
              <a:gd name="csX2" fmla="*/ 4236317 w 4538486"/>
              <a:gd name="csY2" fmla="*/ 0 h 1812980"/>
              <a:gd name="csX3" fmla="*/ 4538486 w 4538486"/>
              <a:gd name="csY3" fmla="*/ 302169 h 1812980"/>
              <a:gd name="csX4" fmla="*/ 4538486 w 4538486"/>
              <a:gd name="csY4" fmla="*/ 1510811 h 1812980"/>
              <a:gd name="csX5" fmla="*/ 4236317 w 4538486"/>
              <a:gd name="csY5" fmla="*/ 1812980 h 1812980"/>
              <a:gd name="csX6" fmla="*/ 302665 w 4538486"/>
              <a:gd name="csY6" fmla="*/ 1812980 h 1812980"/>
              <a:gd name="csX7" fmla="*/ 496 w 4538486"/>
              <a:gd name="csY7" fmla="*/ 1510811 h 1812980"/>
              <a:gd name="csX8" fmla="*/ 496 w 4538486"/>
              <a:gd name="csY8" fmla="*/ 302169 h 1812980"/>
              <a:gd name="csX0" fmla="*/ 496 w 4541792"/>
              <a:gd name="csY0" fmla="*/ 283119 h 1793930"/>
              <a:gd name="csX1" fmla="*/ 150265 w 4541792"/>
              <a:gd name="csY1" fmla="*/ 0 h 1793930"/>
              <a:gd name="csX2" fmla="*/ 4407767 w 4541792"/>
              <a:gd name="csY2" fmla="*/ 0 h 1793930"/>
              <a:gd name="csX3" fmla="*/ 4538486 w 4541792"/>
              <a:gd name="csY3" fmla="*/ 283119 h 1793930"/>
              <a:gd name="csX4" fmla="*/ 4538486 w 4541792"/>
              <a:gd name="csY4" fmla="*/ 1491761 h 1793930"/>
              <a:gd name="csX5" fmla="*/ 4236317 w 4541792"/>
              <a:gd name="csY5" fmla="*/ 1793930 h 1793930"/>
              <a:gd name="csX6" fmla="*/ 302665 w 4541792"/>
              <a:gd name="csY6" fmla="*/ 1793930 h 1793930"/>
              <a:gd name="csX7" fmla="*/ 496 w 4541792"/>
              <a:gd name="csY7" fmla="*/ 1491761 h 1793930"/>
              <a:gd name="csX8" fmla="*/ 496 w 4541792"/>
              <a:gd name="csY8" fmla="*/ 283119 h 1793930"/>
              <a:gd name="csX0" fmla="*/ 496 w 4541792"/>
              <a:gd name="csY0" fmla="*/ 283119 h 1803455"/>
              <a:gd name="csX1" fmla="*/ 150265 w 4541792"/>
              <a:gd name="csY1" fmla="*/ 0 h 1803455"/>
              <a:gd name="csX2" fmla="*/ 4407767 w 4541792"/>
              <a:gd name="csY2" fmla="*/ 0 h 1803455"/>
              <a:gd name="csX3" fmla="*/ 4538486 w 4541792"/>
              <a:gd name="csY3" fmla="*/ 283119 h 1803455"/>
              <a:gd name="csX4" fmla="*/ 4538486 w 4541792"/>
              <a:gd name="csY4" fmla="*/ 1491761 h 1803455"/>
              <a:gd name="csX5" fmla="*/ 4236317 w 4541792"/>
              <a:gd name="csY5" fmla="*/ 1793930 h 1803455"/>
              <a:gd name="csX6" fmla="*/ 150265 w 4541792"/>
              <a:gd name="csY6" fmla="*/ 1803455 h 1803455"/>
              <a:gd name="csX7" fmla="*/ 496 w 4541792"/>
              <a:gd name="csY7" fmla="*/ 1491761 h 1803455"/>
              <a:gd name="csX8" fmla="*/ 496 w 4541792"/>
              <a:gd name="csY8" fmla="*/ 283119 h 1803455"/>
              <a:gd name="csX0" fmla="*/ 496 w 4541792"/>
              <a:gd name="csY0" fmla="*/ 283119 h 1803455"/>
              <a:gd name="csX1" fmla="*/ 150265 w 4541792"/>
              <a:gd name="csY1" fmla="*/ 0 h 1803455"/>
              <a:gd name="csX2" fmla="*/ 4407767 w 4541792"/>
              <a:gd name="csY2" fmla="*/ 0 h 1803455"/>
              <a:gd name="csX3" fmla="*/ 4538486 w 4541792"/>
              <a:gd name="csY3" fmla="*/ 283119 h 1803455"/>
              <a:gd name="csX4" fmla="*/ 4538486 w 4541792"/>
              <a:gd name="csY4" fmla="*/ 1491761 h 1803455"/>
              <a:gd name="csX5" fmla="*/ 4388717 w 4541792"/>
              <a:gd name="csY5" fmla="*/ 1803455 h 1803455"/>
              <a:gd name="csX6" fmla="*/ 150265 w 4541792"/>
              <a:gd name="csY6" fmla="*/ 1803455 h 1803455"/>
              <a:gd name="csX7" fmla="*/ 496 w 4541792"/>
              <a:gd name="csY7" fmla="*/ 1491761 h 1803455"/>
              <a:gd name="csX8" fmla="*/ 496 w 4541792"/>
              <a:gd name="csY8" fmla="*/ 283119 h 180345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4541792" h="1803455">
                <a:moveTo>
                  <a:pt x="496" y="283119"/>
                </a:moveTo>
                <a:cubicBezTo>
                  <a:pt x="496" y="116236"/>
                  <a:pt x="-16618" y="0"/>
                  <a:pt x="150265" y="0"/>
                </a:cubicBezTo>
                <a:lnTo>
                  <a:pt x="4407767" y="0"/>
                </a:lnTo>
                <a:cubicBezTo>
                  <a:pt x="4574650" y="0"/>
                  <a:pt x="4538486" y="116236"/>
                  <a:pt x="4538486" y="283119"/>
                </a:cubicBezTo>
                <a:lnTo>
                  <a:pt x="4538486" y="1491761"/>
                </a:lnTo>
                <a:cubicBezTo>
                  <a:pt x="4538486" y="1658644"/>
                  <a:pt x="4555600" y="1803455"/>
                  <a:pt x="4388717" y="1803455"/>
                </a:cubicBezTo>
                <a:lnTo>
                  <a:pt x="150265" y="1803455"/>
                </a:lnTo>
                <a:cubicBezTo>
                  <a:pt x="-16618" y="1803455"/>
                  <a:pt x="496" y="1658644"/>
                  <a:pt x="496" y="1491761"/>
                </a:cubicBezTo>
                <a:lnTo>
                  <a:pt x="496" y="283119"/>
                </a:lnTo>
                <a:close/>
              </a:path>
            </a:pathLst>
          </a:custGeom>
          <a:solidFill>
            <a:srgbClr val="007961">
              <a:alpha val="90000"/>
            </a:srgb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540000" tIns="360000" rIns="360000" bIns="360000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9533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40986C2-D9BF-4C2C-173A-0EA597D3E0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4991" y="250853"/>
            <a:ext cx="11282018" cy="5543043"/>
          </a:xfrm>
        </p:spPr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D60653-C397-A3B2-E648-7A2464AEC4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14579"/>
            <a:ext cx="12192000" cy="22302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4841BE8-60C9-A88D-47C9-7B10361A38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82172" y="6335120"/>
            <a:ext cx="3886194" cy="35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484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whit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3D60653-C397-A3B2-E648-7A2464AEC4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14579"/>
            <a:ext cx="12192000" cy="22302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FE7D7D3-4FA4-A170-F304-D81EBC9925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93366" y="6445424"/>
            <a:ext cx="3238500" cy="29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627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blu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3D60653-C397-A3B2-E648-7A2464AEC4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14579"/>
            <a:ext cx="12192000" cy="2230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4B11CD-346A-BE0F-F604-ED5F52EE35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82172" y="6335120"/>
            <a:ext cx="3886194" cy="35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857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ar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3D60653-C397-A3B2-E648-7A2464AEC4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14579"/>
            <a:ext cx="12192000" cy="2230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4B11CD-346A-BE0F-F604-ED5F52EE35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82172" y="6335120"/>
            <a:ext cx="3886194" cy="352388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01E8302-4032-365F-5B52-67795270B7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1"/>
            <a:ext cx="12191999" cy="989814"/>
          </a:xfrm>
          <a:solidFill>
            <a:srgbClr val="007961"/>
          </a:solidFill>
        </p:spPr>
        <p:txBody>
          <a:bodyPr anchor="ctr" anchorCtr="0"/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  <a:lvl2pPr algn="l">
              <a:buNone/>
              <a:defRPr/>
            </a:lvl2pPr>
            <a:lvl3pPr algn="l">
              <a:buNone/>
              <a:defRPr/>
            </a:lvl3pPr>
            <a:lvl4pPr algn="l">
              <a:buNone/>
              <a:defRPr/>
            </a:lvl4pPr>
            <a:lvl5pPr algn="l"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6AC7A917-8E9E-EB10-CE23-169354F4EF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1089" y="1427412"/>
            <a:ext cx="10850611" cy="36480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5997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e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3D60653-C397-A3B2-E648-7A2464AEC4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14579"/>
            <a:ext cx="12192000" cy="2230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4B11CD-346A-BE0F-F604-ED5F52EE35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82172" y="6335120"/>
            <a:ext cx="3886194" cy="352388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01E8302-4032-365F-5B52-67795270B7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089" y="620394"/>
            <a:ext cx="10850649" cy="537057"/>
          </a:xfrm>
        </p:spPr>
        <p:txBody>
          <a:bodyPr/>
          <a:lstStyle>
            <a:lvl1pPr marL="0" indent="0" algn="l">
              <a:buNone/>
              <a:defRPr sz="3600" b="1">
                <a:solidFill>
                  <a:srgbClr val="007961"/>
                </a:solidFill>
              </a:defRPr>
            </a:lvl1pPr>
            <a:lvl2pPr algn="l">
              <a:buNone/>
              <a:defRPr/>
            </a:lvl2pPr>
            <a:lvl3pPr algn="l">
              <a:buNone/>
              <a:defRPr/>
            </a:lvl3pPr>
            <a:lvl4pPr algn="l">
              <a:buNone/>
              <a:defRPr/>
            </a:lvl4pPr>
            <a:lvl5pPr algn="l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6AC7A917-8E9E-EB10-CE23-169354F4EF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1089" y="1427412"/>
            <a:ext cx="10850611" cy="36480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09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40986C2-D9BF-4C2C-173A-0EA597D3E0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38524"/>
            <a:ext cx="6421375" cy="3670026"/>
          </a:xfrm>
        </p:spPr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D60653-C397-A3B2-E648-7A2464AEC4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14579"/>
            <a:ext cx="12192000" cy="22302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94B2DB-232C-1B1F-442C-6A8FDAE9AE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35667" y="1238386"/>
            <a:ext cx="4783137" cy="995767"/>
          </a:xfrm>
        </p:spPr>
        <p:txBody>
          <a:bodyPr/>
          <a:lstStyle>
            <a:lvl1pPr marL="0" indent="0" algn="l">
              <a:buNone/>
              <a:defRPr sz="3200" b="1">
                <a:solidFill>
                  <a:srgbClr val="007961"/>
                </a:solidFill>
              </a:defRPr>
            </a:lvl1pPr>
            <a:lvl2pPr algn="l">
              <a:buNone/>
              <a:defRPr/>
            </a:lvl2pPr>
            <a:lvl3pPr algn="l">
              <a:buNone/>
              <a:defRPr/>
            </a:lvl3pPr>
            <a:lvl4pPr algn="l">
              <a:buNone/>
              <a:defRPr/>
            </a:lvl4pPr>
            <a:lvl5pPr algn="l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1658F2C-8C49-B2B9-C1B5-7F16DEE52A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34188" y="2413000"/>
            <a:ext cx="4818062" cy="249555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749B471-F11D-60C0-3596-9ABD042759A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82172" y="6335120"/>
            <a:ext cx="3886194" cy="35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263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A4136B-4B93-A444-0094-A1E6D8133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0238D9-A1D1-9DFC-6B7C-4D5A1255A4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295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1" r:id="rId2"/>
    <p:sldLayoutId id="2147483675" r:id="rId3"/>
    <p:sldLayoutId id="2147483649" r:id="rId4"/>
    <p:sldLayoutId id="2147483673" r:id="rId5"/>
    <p:sldLayoutId id="2147483674" r:id="rId6"/>
    <p:sldLayoutId id="2147483680" r:id="rId7"/>
    <p:sldLayoutId id="2147483679" r:id="rId8"/>
    <p:sldLayoutId id="2147483672" r:id="rId9"/>
    <p:sldLayoutId id="2147483681" r:id="rId10"/>
    <p:sldLayoutId id="2147483676" r:id="rId11"/>
    <p:sldLayoutId id="2147483678" r:id="rId12"/>
    <p:sldLayoutId id="214748365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9.emf"/><Relationship Id="rId7" Type="http://schemas.openxmlformats.org/officeDocument/2006/relationships/image" Target="../media/image11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emf"/><Relationship Id="rId5" Type="http://schemas.openxmlformats.org/officeDocument/2006/relationships/image" Target="../media/image10.jpeg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1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emf"/><Relationship Id="rId4" Type="http://schemas.openxmlformats.org/officeDocument/2006/relationships/image" Target="../media/image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.emf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9.jpeg"/><Relationship Id="rId4" Type="http://schemas.openxmlformats.org/officeDocument/2006/relationships/image" Target="../media/image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8.em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emf"/><Relationship Id="rId5" Type="http://schemas.openxmlformats.org/officeDocument/2006/relationships/image" Target="../media/image5.emf"/><Relationship Id="rId4" Type="http://schemas.openxmlformats.org/officeDocument/2006/relationships/image" Target="../media/image2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emf"/><Relationship Id="rId4" Type="http://schemas.openxmlformats.org/officeDocument/2006/relationships/image" Target="../media/image5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5.emf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C1D25D3-A22D-C961-422A-3FD8DB8CE7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671" y="-101600"/>
            <a:ext cx="12255692" cy="70485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C2D2DC0-266E-BA93-B226-4A1485E5915E}"/>
              </a:ext>
            </a:extLst>
          </p:cNvPr>
          <p:cNvSpPr txBox="1"/>
          <p:nvPr/>
        </p:nvSpPr>
        <p:spPr>
          <a:xfrm>
            <a:off x="136187" y="-23735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E79EFD-CA7D-59FB-A266-F8E076DDCF9B}"/>
              </a:ext>
            </a:extLst>
          </p:cNvPr>
          <p:cNvSpPr txBox="1"/>
          <p:nvPr/>
        </p:nvSpPr>
        <p:spPr>
          <a:xfrm>
            <a:off x="2987831" y="3935729"/>
            <a:ext cx="32895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Presenter Name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83A620-4D7F-38EE-3754-6D0EB3B91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900" y="640838"/>
            <a:ext cx="8558148" cy="141570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1D1211E-303D-58C0-3F0C-02DC746899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900" y="2103291"/>
            <a:ext cx="8849207" cy="80241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99D62A3-B4C2-F79E-98BF-6A6A79263680}"/>
              </a:ext>
            </a:extLst>
          </p:cNvPr>
          <p:cNvSpPr txBox="1"/>
          <p:nvPr/>
        </p:nvSpPr>
        <p:spPr>
          <a:xfrm>
            <a:off x="4638162" y="1101015"/>
            <a:ext cx="8692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2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E001997-481C-DA35-62D5-023E158DCD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3999" y="3408988"/>
            <a:ext cx="2200984" cy="2200984"/>
          </a:xfrm>
          <a:prstGeom prst="roundRect">
            <a:avLst>
              <a:gd name="adj" fmla="val 659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66C3983-333B-F400-3BD4-7D0DEC01CD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671" y="6205079"/>
            <a:ext cx="12234671" cy="22302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7B139877-E65E-DD35-C70B-15997A06F5DC}"/>
              </a:ext>
            </a:extLst>
          </p:cNvPr>
          <p:cNvSpPr txBox="1"/>
          <p:nvPr/>
        </p:nvSpPr>
        <p:spPr>
          <a:xfrm>
            <a:off x="6763109" y="3567109"/>
            <a:ext cx="4755791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you interested in:</a:t>
            </a:r>
          </a:p>
          <a:p>
            <a:endParaRPr lang="en-CA" sz="14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career that will help solve the most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pressing environmental challenges society faces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employment immediately after your degree ends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and cutting-edge environmental degrees at UBC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AD9AD8D-867F-65ED-BA98-9EBAFE3F1968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6763109" y="3347520"/>
            <a:ext cx="4755600" cy="216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8AA5EE1-C04D-8678-4EED-158C53426E9C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6763109" y="5409933"/>
            <a:ext cx="4755600" cy="21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0E0ED4-4110-819A-218A-14FDC2DE90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30391" y="-912968"/>
            <a:ext cx="3616229" cy="367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342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1ED13C1-BF54-AC48-A5CF-7B2B795BAEA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5645" y="1246235"/>
            <a:ext cx="5830827" cy="2670861"/>
          </a:xfrm>
          <a:prstGeom prst="rect">
            <a:avLst/>
          </a:prstGeom>
        </p:spPr>
      </p:pic>
      <p:sp>
        <p:nvSpPr>
          <p:cNvPr id="15" name="Content Placeholder 5">
            <a:extLst>
              <a:ext uri="{FF2B5EF4-FFF2-40B4-BE49-F238E27FC236}">
                <a16:creationId xmlns:a16="http://schemas.microsoft.com/office/drawing/2014/main" id="{33057653-59FA-964C-B993-21A2FA4FC02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1979" cy="1111170"/>
          </a:xfrm>
          <a:prstGeom prst="rect">
            <a:avLst/>
          </a:prstGeom>
          <a:solidFill>
            <a:srgbClr val="007961"/>
          </a:solidFill>
          <a:ln w="38100">
            <a:noFill/>
          </a:ln>
        </p:spPr>
        <p:txBody>
          <a:bodyPr wrap="square" lIns="216000" tIns="180000" rIns="144000" bIns="180000">
            <a:noAutofit/>
          </a:bodyPr>
          <a:lstStyle>
            <a:lvl1pPr marL="228600" indent="-228600" algn="l" defTabSz="914400" rtl="0" eaLnBrk="1" latinLnBrk="0" hangingPunct="1">
              <a:lnSpc>
                <a:spcPct val="14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1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4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accent1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4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accent1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4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1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4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accent1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pc="170" dirty="0">
                <a:solidFill>
                  <a:schemeClr val="bg1"/>
                </a:solidFill>
                <a:latin typeface="Arial" panose="020B0604020202020204" pitchFamily="34" charset="0"/>
              </a:rPr>
              <a:t>		</a:t>
            </a:r>
            <a:r>
              <a:rPr lang="en-US" spc="600" dirty="0">
                <a:solidFill>
                  <a:schemeClr val="bg1"/>
                </a:solidFill>
                <a:latin typeface="Arial" panose="020B0604020202020204" pitchFamily="34" charset="0"/>
              </a:rPr>
              <a:t>	</a:t>
            </a:r>
            <a:r>
              <a:rPr lang="en-US" spc="170" dirty="0">
                <a:solidFill>
                  <a:schemeClr val="bg1"/>
                </a:solidFill>
                <a:latin typeface="Arial" panose="020B0604020202020204" pitchFamily="34" charset="0"/>
              </a:rPr>
              <a:t>  </a:t>
            </a:r>
            <a:r>
              <a:rPr lang="en-US" spc="300" dirty="0">
                <a:solidFill>
                  <a:schemeClr val="bg1"/>
                </a:solidFill>
                <a:latin typeface="Arial" panose="020B0604020202020204" pitchFamily="34" charset="0"/>
              </a:rPr>
              <a:t>		 	  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AE0D930-0CA5-1547-B0DC-E98C30D3C9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5910" y="4032922"/>
            <a:ext cx="3888000" cy="267086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A0635D7-7C41-9247-9915-F2834B156B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66169" y="4039783"/>
            <a:ext cx="3888000" cy="2664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21BEB16-4FE7-FE4A-852B-F4ED226308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651" y="4032922"/>
            <a:ext cx="3888000" cy="266400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A3E5A38-8920-2947-8E4B-D23D7419D83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8731" y="1246237"/>
            <a:ext cx="5940000" cy="267086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D9F620BB-CEF7-0E4F-8657-D6EB35FFEB1E}"/>
              </a:ext>
            </a:extLst>
          </p:cNvPr>
          <p:cNvSpPr/>
          <p:nvPr/>
        </p:nvSpPr>
        <p:spPr>
          <a:xfrm>
            <a:off x="165651" y="3585906"/>
            <a:ext cx="2264180" cy="333400"/>
          </a:xfrm>
          <a:prstGeom prst="rect">
            <a:avLst/>
          </a:prstGeom>
          <a:solidFill>
            <a:srgbClr val="00796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Forest Sciences Centre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F28A9C4-2A2C-FD4F-BD3A-E833DA9404D8}"/>
              </a:ext>
            </a:extLst>
          </p:cNvPr>
          <p:cNvSpPr/>
          <p:nvPr/>
        </p:nvSpPr>
        <p:spPr>
          <a:xfrm>
            <a:off x="6108731" y="3585906"/>
            <a:ext cx="3531071" cy="333400"/>
          </a:xfrm>
          <a:prstGeom prst="rect">
            <a:avLst/>
          </a:prstGeom>
          <a:solidFill>
            <a:srgbClr val="00796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Centre for Advanced Wood Processing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FF9CAA3-3BFD-9842-9702-D2F8EE262BB4}"/>
              </a:ext>
            </a:extLst>
          </p:cNvPr>
          <p:cNvSpPr/>
          <p:nvPr/>
        </p:nvSpPr>
        <p:spPr>
          <a:xfrm>
            <a:off x="4165910" y="6363522"/>
            <a:ext cx="2959330" cy="333400"/>
          </a:xfrm>
          <a:prstGeom prst="rect">
            <a:avLst/>
          </a:prstGeom>
          <a:solidFill>
            <a:srgbClr val="19796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Malcolm Knapp Research Forest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D983350-9A1B-2747-9439-5DD56701B3E3}"/>
              </a:ext>
            </a:extLst>
          </p:cNvPr>
          <p:cNvSpPr/>
          <p:nvPr/>
        </p:nvSpPr>
        <p:spPr>
          <a:xfrm>
            <a:off x="165651" y="6363523"/>
            <a:ext cx="2677135" cy="333400"/>
          </a:xfrm>
          <a:prstGeom prst="rect">
            <a:avLst/>
          </a:prstGeom>
          <a:solidFill>
            <a:srgbClr val="19796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Alex Fraser Research Forest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77CAACD-D5E2-A449-8A02-5428AF2ED734}"/>
              </a:ext>
            </a:extLst>
          </p:cNvPr>
          <p:cNvSpPr/>
          <p:nvPr/>
        </p:nvSpPr>
        <p:spPr>
          <a:xfrm>
            <a:off x="8166169" y="6370383"/>
            <a:ext cx="2164387" cy="333400"/>
          </a:xfrm>
          <a:prstGeom prst="rect">
            <a:avLst/>
          </a:prstGeom>
          <a:solidFill>
            <a:srgbClr val="19796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Haida Gwaii Institute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D96230-F5D1-7D9F-2AF4-11C7B6E566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3745" y="154217"/>
            <a:ext cx="8849207" cy="802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568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0121B-65F0-7EBC-9BE3-865F9DB0D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 driving on a road in a forest&#10;&#10;AI-generated content may be incorrect.">
            <a:extLst>
              <a:ext uri="{FF2B5EF4-FFF2-40B4-BE49-F238E27FC236}">
                <a16:creationId xmlns:a16="http://schemas.microsoft.com/office/drawing/2014/main" id="{F10609E1-A7BE-7CA6-8598-1562E7DC42A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126AEA-06C0-FC2C-A23D-C2055FBD7572}"/>
              </a:ext>
            </a:extLst>
          </p:cNvPr>
          <p:cNvSpPr txBox="1"/>
          <p:nvPr/>
        </p:nvSpPr>
        <p:spPr>
          <a:xfrm>
            <a:off x="3629891" y="5312875"/>
            <a:ext cx="856210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Bachelor of Science in Natural Resources</a:t>
            </a:r>
            <a:endParaRPr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98871CE-641A-486A-BC14-0035EE5B2C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971" y="6014579"/>
            <a:ext cx="12234671" cy="2230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32A1303-2CF2-FA3C-194A-4E7ED9B156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3366" y="6445424"/>
            <a:ext cx="3238500" cy="29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837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A2EBA9-AB7D-A48D-78E3-7AF8184FC3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air of red fish in water&#10;&#10;AI-generated content may be incorrect.">
            <a:extLst>
              <a:ext uri="{FF2B5EF4-FFF2-40B4-BE49-F238E27FC236}">
                <a16:creationId xmlns:a16="http://schemas.microsoft.com/office/drawing/2014/main" id="{5662DC27-B549-A770-B26C-C3E0E45101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971" y="0"/>
            <a:ext cx="12234671" cy="6874268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4CE0DAE-D78C-80D8-39BE-388BF1936CA1}"/>
              </a:ext>
            </a:extLst>
          </p:cNvPr>
          <p:cNvSpPr txBox="1"/>
          <p:nvPr/>
        </p:nvSpPr>
        <p:spPr>
          <a:xfrm>
            <a:off x="869763" y="1399488"/>
            <a:ext cx="7879867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 in Conservation</a:t>
            </a:r>
            <a:endParaRPr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1744650-9A73-89EB-A399-8BAA8B27CC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971" y="6014579"/>
            <a:ext cx="12234671" cy="2230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457B41-9940-3FF2-B147-512797DEAA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3366" y="6420024"/>
            <a:ext cx="3238500" cy="293657"/>
          </a:xfrm>
          <a:prstGeom prst="rect">
            <a:avLst/>
          </a:prstGeom>
        </p:spPr>
      </p:pic>
      <p:sp>
        <p:nvSpPr>
          <p:cNvPr id="8" name="Rectangle: Rounded Corners 13">
            <a:extLst>
              <a:ext uri="{FF2B5EF4-FFF2-40B4-BE49-F238E27FC236}">
                <a16:creationId xmlns:a16="http://schemas.microsoft.com/office/drawing/2014/main" id="{D7901688-5F54-20B8-44E3-5A9F51CB4FC0}"/>
              </a:ext>
            </a:extLst>
          </p:cNvPr>
          <p:cNvSpPr/>
          <p:nvPr/>
        </p:nvSpPr>
        <p:spPr>
          <a:xfrm>
            <a:off x="539676" y="1962758"/>
            <a:ext cx="4472420" cy="2516056"/>
          </a:xfrm>
          <a:prstGeom prst="roundRect">
            <a:avLst>
              <a:gd name="adj" fmla="val 6111"/>
            </a:avLst>
          </a:prstGeom>
          <a:solidFill>
            <a:srgbClr val="007961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0E8946-1F7F-0F0C-8F1E-521930A5AD2B}"/>
              </a:ext>
            </a:extLst>
          </p:cNvPr>
          <p:cNvSpPr txBox="1"/>
          <p:nvPr/>
        </p:nvSpPr>
        <p:spPr>
          <a:xfrm>
            <a:off x="794985" y="2536254"/>
            <a:ext cx="39376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</a:rPr>
              <a:t>• Aquatic and Terrestrial Ecology</a:t>
            </a:r>
          </a:p>
          <a:p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</a:rPr>
              <a:t>• Fish and Wildlife Management</a:t>
            </a:r>
          </a:p>
          <a:p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</a:rPr>
              <a:t>• Climate Change Science</a:t>
            </a:r>
          </a:p>
          <a:p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</a:rPr>
              <a:t>• Conservation Decision-making</a:t>
            </a:r>
          </a:p>
          <a:p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</a:rPr>
              <a:t>• Conservation Policy</a:t>
            </a:r>
          </a:p>
          <a:p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</a:rPr>
              <a:t>• Remote Sensing Technologies</a:t>
            </a:r>
          </a:p>
          <a:p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</a:rPr>
              <a:t>• Indigenous Conservation Approaches 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4F9A27-781E-0E03-525B-932531F07156}"/>
              </a:ext>
            </a:extLst>
          </p:cNvPr>
          <p:cNvSpPr txBox="1"/>
          <p:nvPr/>
        </p:nvSpPr>
        <p:spPr>
          <a:xfrm>
            <a:off x="794985" y="2074349"/>
            <a:ext cx="3132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Conservation Science</a:t>
            </a:r>
            <a:endParaRPr lang="en-ID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147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CC261-40BD-DFB3-229B-482FC6C46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earing a mask and holding a caliper&#10;&#10;AI-generated content may be incorrect.">
            <a:extLst>
              <a:ext uri="{FF2B5EF4-FFF2-40B4-BE49-F238E27FC236}">
                <a16:creationId xmlns:a16="http://schemas.microsoft.com/office/drawing/2014/main" id="{79B10C18-37C8-E3E8-B6CA-21E4DE33AC8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971" y="0"/>
            <a:ext cx="12234672" cy="6912368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D65C13-9791-2F14-4B81-F087CB7671CE}"/>
              </a:ext>
            </a:extLst>
          </p:cNvPr>
          <p:cNvSpPr txBox="1"/>
          <p:nvPr/>
        </p:nvSpPr>
        <p:spPr>
          <a:xfrm>
            <a:off x="634847" y="5212468"/>
            <a:ext cx="9469735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rgbClr val="0079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 in Bioeconomy Sciences &amp; Technology</a:t>
            </a:r>
            <a:endParaRPr sz="3200" b="1" dirty="0">
              <a:solidFill>
                <a:srgbClr val="00796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6C245B8-3C72-E68A-A95D-F7A7B15C7E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971" y="6014579"/>
            <a:ext cx="12234671" cy="223027"/>
          </a:xfrm>
          <a:prstGeom prst="rect">
            <a:avLst/>
          </a:prstGeom>
        </p:spPr>
      </p:pic>
      <p:sp>
        <p:nvSpPr>
          <p:cNvPr id="8" name="Rectangle: Rounded Corners 13">
            <a:extLst>
              <a:ext uri="{FF2B5EF4-FFF2-40B4-BE49-F238E27FC236}">
                <a16:creationId xmlns:a16="http://schemas.microsoft.com/office/drawing/2014/main" id="{AFB04653-D1FE-1B75-7B00-E92586647B97}"/>
              </a:ext>
            </a:extLst>
          </p:cNvPr>
          <p:cNvSpPr/>
          <p:nvPr/>
        </p:nvSpPr>
        <p:spPr>
          <a:xfrm>
            <a:off x="7080176" y="1714501"/>
            <a:ext cx="4472420" cy="2514600"/>
          </a:xfrm>
          <a:prstGeom prst="roundRect">
            <a:avLst>
              <a:gd name="adj" fmla="val 6111"/>
            </a:avLst>
          </a:prstGeom>
          <a:solidFill>
            <a:srgbClr val="007961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0E2FDA-36AE-ACE1-0682-AA4F4B268FED}"/>
              </a:ext>
            </a:extLst>
          </p:cNvPr>
          <p:cNvSpPr txBox="1"/>
          <p:nvPr/>
        </p:nvSpPr>
        <p:spPr>
          <a:xfrm>
            <a:off x="7335485" y="2294954"/>
            <a:ext cx="39376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Chemistry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Alternative Energy Systems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Bio-based Polymers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Carbon and Energy Economics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Carbon and Energy Policy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Innovative Bio-products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84B547-AD41-EB69-8771-594F2E687037}"/>
              </a:ext>
            </a:extLst>
          </p:cNvPr>
          <p:cNvSpPr txBox="1"/>
          <p:nvPr/>
        </p:nvSpPr>
        <p:spPr>
          <a:xfrm>
            <a:off x="7335485" y="1884291"/>
            <a:ext cx="3132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Chemical Engineering</a:t>
            </a:r>
            <a:endParaRPr lang="en-ID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8715C53-B93B-ADA0-8C0C-0AA4549C96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94" y="6335120"/>
            <a:ext cx="3886194" cy="35238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F10B471-4F46-F1A9-8BF1-DE49AF0D10CA}"/>
              </a:ext>
            </a:extLst>
          </p:cNvPr>
          <p:cNvSpPr txBox="1"/>
          <p:nvPr/>
        </p:nvSpPr>
        <p:spPr>
          <a:xfrm>
            <a:off x="7080176" y="4367552"/>
            <a:ext cx="58243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i="1" dirty="0">
                <a:latin typeface="Arial" panose="020B0604020202020204" pitchFamily="34" charset="0"/>
              </a:rPr>
              <a:t>*example of a new bioproduct plastic out of cellulose – decomposes in 6 months</a:t>
            </a:r>
          </a:p>
        </p:txBody>
      </p:sp>
    </p:spTree>
    <p:extLst>
      <p:ext uri="{BB962C8B-B14F-4D97-AF65-F5344CB8AC3E}">
        <p14:creationId xmlns:p14="http://schemas.microsoft.com/office/powerpoint/2010/main" val="4577020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B320E-DEBF-B189-A8D5-276348FB9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ushroom growing in the leaves&#10;&#10;AI-generated content may be incorrect.">
            <a:extLst>
              <a:ext uri="{FF2B5EF4-FFF2-40B4-BE49-F238E27FC236}">
                <a16:creationId xmlns:a16="http://schemas.microsoft.com/office/drawing/2014/main" id="{6D3A1CAB-83F8-77EC-54EF-EC357C429B5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972" y="-30502"/>
            <a:ext cx="12234671" cy="6901202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6C05A9C-E56F-6C18-7FC7-64D2C07B906B}"/>
              </a:ext>
            </a:extLst>
          </p:cNvPr>
          <p:cNvSpPr txBox="1"/>
          <p:nvPr/>
        </p:nvSpPr>
        <p:spPr>
          <a:xfrm>
            <a:off x="7063090" y="1266939"/>
            <a:ext cx="866944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 in Forest Sciences</a:t>
            </a:r>
            <a:endParaRPr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D5CDA5D-486F-6CB4-7CEA-01F4436F0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971" y="6014579"/>
            <a:ext cx="12234671" cy="223027"/>
          </a:xfrm>
          <a:prstGeom prst="rect">
            <a:avLst/>
          </a:prstGeom>
        </p:spPr>
      </p:pic>
      <p:sp>
        <p:nvSpPr>
          <p:cNvPr id="8" name="Rectangle: Rounded Corners 13">
            <a:extLst>
              <a:ext uri="{FF2B5EF4-FFF2-40B4-BE49-F238E27FC236}">
                <a16:creationId xmlns:a16="http://schemas.microsoft.com/office/drawing/2014/main" id="{5E3EEFF5-7697-81FC-DE40-72D17E55A865}"/>
              </a:ext>
            </a:extLst>
          </p:cNvPr>
          <p:cNvSpPr/>
          <p:nvPr/>
        </p:nvSpPr>
        <p:spPr>
          <a:xfrm>
            <a:off x="6803087" y="1850591"/>
            <a:ext cx="5721422" cy="2255473"/>
          </a:xfrm>
          <a:prstGeom prst="roundRect">
            <a:avLst>
              <a:gd name="adj" fmla="val 6111"/>
            </a:avLst>
          </a:prstGeom>
          <a:solidFill>
            <a:srgbClr val="007961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4FA4B7-9589-F892-9644-AFDD950F272C}"/>
              </a:ext>
            </a:extLst>
          </p:cNvPr>
          <p:cNvSpPr txBox="1"/>
          <p:nvPr/>
        </p:nvSpPr>
        <p:spPr>
          <a:xfrm>
            <a:off x="6982681" y="1956138"/>
            <a:ext cx="39376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 Plant and Animal Ecology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Plant Biology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Genetics 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Chemistry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Wildlife Ecology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Soil Science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Honours Thesis Research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8709C7-94EC-A619-5D4A-63C1CA4307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3366" y="6420024"/>
            <a:ext cx="3238500" cy="29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6955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71D77E-541B-8396-43E6-353A8A8B61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standing in a room with equipment&#10;&#10;AI-generated content may be incorrect.">
            <a:extLst>
              <a:ext uri="{FF2B5EF4-FFF2-40B4-BE49-F238E27FC236}">
                <a16:creationId xmlns:a16="http://schemas.microsoft.com/office/drawing/2014/main" id="{DD1C4A67-A828-6491-3E4B-EE2F2E074D2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972" y="0"/>
            <a:ext cx="12234671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0ABC54E-4E36-3FC0-16C5-EAB2D94AB0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971" y="6014579"/>
            <a:ext cx="12234671" cy="223027"/>
          </a:xfrm>
          <a:prstGeom prst="rect">
            <a:avLst/>
          </a:prstGeom>
        </p:spPr>
      </p:pic>
      <p:sp>
        <p:nvSpPr>
          <p:cNvPr id="8" name="Rectangle: Rounded Corners 13">
            <a:extLst>
              <a:ext uri="{FF2B5EF4-FFF2-40B4-BE49-F238E27FC236}">
                <a16:creationId xmlns:a16="http://schemas.microsoft.com/office/drawing/2014/main" id="{B690FE50-1E48-7E7B-1289-7253F93892CA}"/>
              </a:ext>
            </a:extLst>
          </p:cNvPr>
          <p:cNvSpPr/>
          <p:nvPr/>
        </p:nvSpPr>
        <p:spPr>
          <a:xfrm>
            <a:off x="5929360" y="1581243"/>
            <a:ext cx="6539731" cy="2018115"/>
          </a:xfrm>
          <a:prstGeom prst="roundRect">
            <a:avLst>
              <a:gd name="adj" fmla="val 6111"/>
            </a:avLst>
          </a:prstGeom>
          <a:solidFill>
            <a:srgbClr val="007961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C9EAD3-B384-8503-0F03-B800DFBB8B84}"/>
              </a:ext>
            </a:extLst>
          </p:cNvPr>
          <p:cNvSpPr txBox="1"/>
          <p:nvPr/>
        </p:nvSpPr>
        <p:spPr>
          <a:xfrm>
            <a:off x="6233992" y="1674674"/>
            <a:ext cx="57490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Biotic Disturbances: Bugs and Fungi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Abiotic Disturbances: Fire and Floods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Watershed Hydrology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Geomatics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 Silviculture and Land Management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Resource Policy and Economics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D2473F-A6CB-EA05-3178-4B7C6D76E9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866" y="6369224"/>
            <a:ext cx="3238500" cy="29365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98C6D16-BA2B-6AFB-6EA1-FEA27EEA684E}"/>
              </a:ext>
            </a:extLst>
          </p:cNvPr>
          <p:cNvSpPr txBox="1"/>
          <p:nvPr/>
        </p:nvSpPr>
        <p:spPr>
          <a:xfrm>
            <a:off x="6322892" y="1011143"/>
            <a:ext cx="866944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 in Forest Management</a:t>
            </a:r>
            <a:endParaRPr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440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14098F-5FB8-8DA9-374C-440FCF163B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black shirt playing a video game&#10;&#10;AI-generated content may be incorrect.">
            <a:extLst>
              <a:ext uri="{FF2B5EF4-FFF2-40B4-BE49-F238E27FC236}">
                <a16:creationId xmlns:a16="http://schemas.microsoft.com/office/drawing/2014/main" id="{5B40060A-698F-8472-48D7-31D660C665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5935130" cy="68580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6BDFC6-3B36-20A2-4FA7-D1A260E0B1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971" y="6014579"/>
            <a:ext cx="12234671" cy="223027"/>
          </a:xfrm>
          <a:prstGeom prst="rect">
            <a:avLst/>
          </a:prstGeom>
        </p:spPr>
      </p:pic>
      <p:sp>
        <p:nvSpPr>
          <p:cNvPr id="8" name="Rectangle: Rounded Corners 13">
            <a:extLst>
              <a:ext uri="{FF2B5EF4-FFF2-40B4-BE49-F238E27FC236}">
                <a16:creationId xmlns:a16="http://schemas.microsoft.com/office/drawing/2014/main" id="{F2A5FBC6-7BEB-93BC-8755-4DC4D6E1F53F}"/>
              </a:ext>
            </a:extLst>
          </p:cNvPr>
          <p:cNvSpPr/>
          <p:nvPr/>
        </p:nvSpPr>
        <p:spPr>
          <a:xfrm>
            <a:off x="6252630" y="2077201"/>
            <a:ext cx="6371169" cy="2080082"/>
          </a:xfrm>
          <a:prstGeom prst="roundRect">
            <a:avLst>
              <a:gd name="adj" fmla="val 6111"/>
            </a:avLst>
          </a:prstGeom>
          <a:solidFill>
            <a:srgbClr val="007961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F9B00A-75DB-22D4-F099-77664B856C03}"/>
              </a:ext>
            </a:extLst>
          </p:cNvPr>
          <p:cNvSpPr txBox="1"/>
          <p:nvPr/>
        </p:nvSpPr>
        <p:spPr>
          <a:xfrm>
            <a:off x="6557262" y="2223472"/>
            <a:ext cx="5749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 Forest Management and Planning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Road and Harvesting Engineering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Silviculture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Biotic Disturbances: Bugs and Fungi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 Abiotic Disturbances: Fire and Floods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 Forest Policy and Economics</a:t>
            </a:r>
          </a:p>
          <a:p>
            <a:endParaRPr lang="en-CA" dirty="0">
              <a:latin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557752F-2D50-E318-6D34-F17B31AD57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866" y="6369224"/>
            <a:ext cx="3238500" cy="29365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75BAE92-B505-9982-9371-0F7A4E86A985}"/>
              </a:ext>
            </a:extLst>
          </p:cNvPr>
          <p:cNvSpPr txBox="1"/>
          <p:nvPr/>
        </p:nvSpPr>
        <p:spPr>
          <a:xfrm>
            <a:off x="6646162" y="1536001"/>
            <a:ext cx="866944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rgbClr val="0079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 in Forest Operations</a:t>
            </a:r>
            <a:endParaRPr sz="3200" b="1" dirty="0">
              <a:solidFill>
                <a:srgbClr val="00796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82E4D88-F892-739B-C461-851D53B938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2172" y="6335120"/>
            <a:ext cx="3886194" cy="35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0568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4252BF-C595-F34C-E4E9-F5F65F376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large piece of wood&#10;&#10;AI-generated content may be incorrect.">
            <a:extLst>
              <a:ext uri="{FF2B5EF4-FFF2-40B4-BE49-F238E27FC236}">
                <a16:creationId xmlns:a16="http://schemas.microsoft.com/office/drawing/2014/main" id="{3FCF1C33-4023-C614-99C3-CBA003E05AF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972" y="0"/>
            <a:ext cx="12221971" cy="68534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9E26564-CF39-8884-50CF-7B8ECF417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971" y="6014579"/>
            <a:ext cx="12234671" cy="223027"/>
          </a:xfrm>
          <a:prstGeom prst="rect">
            <a:avLst/>
          </a:prstGeom>
        </p:spPr>
      </p:pic>
      <p:sp>
        <p:nvSpPr>
          <p:cNvPr id="8" name="Rectangle: Rounded Corners 13">
            <a:extLst>
              <a:ext uri="{FF2B5EF4-FFF2-40B4-BE49-F238E27FC236}">
                <a16:creationId xmlns:a16="http://schemas.microsoft.com/office/drawing/2014/main" id="{D4F2CFB1-D904-BA58-3B3A-8AD7E8EF8862}"/>
              </a:ext>
            </a:extLst>
          </p:cNvPr>
          <p:cNvSpPr/>
          <p:nvPr/>
        </p:nvSpPr>
        <p:spPr>
          <a:xfrm>
            <a:off x="-144272" y="620393"/>
            <a:ext cx="6371169" cy="3013909"/>
          </a:xfrm>
          <a:prstGeom prst="roundRect">
            <a:avLst>
              <a:gd name="adj" fmla="val 6111"/>
            </a:avLst>
          </a:prstGeom>
          <a:solidFill>
            <a:srgbClr val="007961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A6D825-1AAB-59F8-F7C0-7B21975FFD34}"/>
              </a:ext>
            </a:extLst>
          </p:cNvPr>
          <p:cNvSpPr txBox="1"/>
          <p:nvPr/>
        </p:nvSpPr>
        <p:spPr>
          <a:xfrm>
            <a:off x="585892" y="1354868"/>
            <a:ext cx="574903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Wood Anatomy 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Wood Cellular Structure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Mass Timber Design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Computer-Aided Design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Manufacturing Processes 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Industrial Engineering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Business Management</a:t>
            </a:r>
          </a:p>
          <a:p>
            <a:br>
              <a:rPr lang="en-CA" dirty="0">
                <a:latin typeface="Arial" panose="020B0604020202020204" pitchFamily="34" charset="0"/>
              </a:rPr>
            </a:br>
            <a:endParaRPr lang="en-CA" dirty="0">
              <a:latin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11BE19-9490-A1F1-ABE0-71EC8FA14C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866" y="6369224"/>
            <a:ext cx="3238500" cy="29365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C0683A-1336-10F7-1F72-64D9583F99AC}"/>
              </a:ext>
            </a:extLst>
          </p:cNvPr>
          <p:cNvSpPr txBox="1"/>
          <p:nvPr/>
        </p:nvSpPr>
        <p:spPr>
          <a:xfrm>
            <a:off x="705721" y="853189"/>
            <a:ext cx="866944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 in Wood Products</a:t>
            </a:r>
            <a:endParaRPr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9534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46204-B509-D003-FE8C-7C9D8D13C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in a boat on a lake&#10;&#10;AI-generated content may be incorrect.">
            <a:extLst>
              <a:ext uri="{FF2B5EF4-FFF2-40B4-BE49-F238E27FC236}">
                <a16:creationId xmlns:a16="http://schemas.microsoft.com/office/drawing/2014/main" id="{DE244D6A-D978-067F-3CDB-6926DCE5DE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" y="0"/>
            <a:ext cx="12203453" cy="68658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1AAEB4A-4029-92F6-256B-54CA5C306B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971" y="6014579"/>
            <a:ext cx="12234671" cy="223027"/>
          </a:xfrm>
          <a:prstGeom prst="rect">
            <a:avLst/>
          </a:prstGeom>
        </p:spPr>
      </p:pic>
      <p:sp>
        <p:nvSpPr>
          <p:cNvPr id="8" name="Rectangle: Rounded Corners 13">
            <a:extLst>
              <a:ext uri="{FF2B5EF4-FFF2-40B4-BE49-F238E27FC236}">
                <a16:creationId xmlns:a16="http://schemas.microsoft.com/office/drawing/2014/main" id="{A25FA462-A4BB-F6D0-E718-4D2A39D45CCE}"/>
              </a:ext>
            </a:extLst>
          </p:cNvPr>
          <p:cNvSpPr/>
          <p:nvPr/>
        </p:nvSpPr>
        <p:spPr>
          <a:xfrm>
            <a:off x="-257175" y="518972"/>
            <a:ext cx="7040319" cy="4367064"/>
          </a:xfrm>
          <a:prstGeom prst="roundRect">
            <a:avLst>
              <a:gd name="adj" fmla="val 6111"/>
            </a:avLst>
          </a:prstGeom>
          <a:solidFill>
            <a:srgbClr val="007961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BBCB9B-5B49-5379-7F3F-5117A542AD57}"/>
              </a:ext>
            </a:extLst>
          </p:cNvPr>
          <p:cNvSpPr txBox="1"/>
          <p:nvPr/>
        </p:nvSpPr>
        <p:spPr>
          <a:xfrm>
            <a:off x="709444" y="1345632"/>
            <a:ext cx="60737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Masters of Management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Bachelor of Education</a:t>
            </a:r>
          </a:p>
          <a:p>
            <a:endParaRPr lang="en-CA" i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Potential Accreditations through professional associations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</a:t>
            </a:r>
            <a:r>
              <a:rPr lang="en-CA" i="1" dirty="0" err="1">
                <a:solidFill>
                  <a:schemeClr val="bg1"/>
                </a:solidFill>
                <a:latin typeface="Arial" panose="020B0604020202020204" pitchFamily="34" charset="0"/>
              </a:rPr>
              <a:t>R.P.Bio</a:t>
            </a:r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R.P.F.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P.Eng. (with extra classes)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P. </a:t>
            </a:r>
            <a:r>
              <a:rPr lang="en-CA" i="1" dirty="0" err="1">
                <a:solidFill>
                  <a:schemeClr val="bg1"/>
                </a:solidFill>
                <a:latin typeface="Arial" panose="020B0604020202020204" pitchFamily="34" charset="0"/>
              </a:rPr>
              <a:t>Agro</a:t>
            </a:r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  <a:p>
            <a:endParaRPr lang="en-CA" i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One of our classrooms: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Loon Lake, Malcolm Knapp Research Forest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159D87-420A-963E-D78C-FB541FA226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866" y="6369224"/>
            <a:ext cx="3238500" cy="29365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57483E-81A9-A265-B62E-50DFCC52D70D}"/>
              </a:ext>
            </a:extLst>
          </p:cNvPr>
          <p:cNvSpPr txBox="1"/>
          <p:nvPr/>
        </p:nvSpPr>
        <p:spPr>
          <a:xfrm>
            <a:off x="829273" y="704525"/>
            <a:ext cx="866944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Dual Degrees with:</a:t>
            </a:r>
            <a:endParaRPr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2873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5D608-5974-0B4D-8492-12BE6100F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standing on a shore near a body of water&#10;&#10;AI-generated content may be incorrect.">
            <a:extLst>
              <a:ext uri="{FF2B5EF4-FFF2-40B4-BE49-F238E27FC236}">
                <a16:creationId xmlns:a16="http://schemas.microsoft.com/office/drawing/2014/main" id="{692F543B-754D-CF91-E1FA-59EE0C94FE0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971" y="0"/>
            <a:ext cx="12221971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CDE4ED-6859-3D59-DE69-925657DBF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971" y="6014579"/>
            <a:ext cx="12234671" cy="223027"/>
          </a:xfrm>
          <a:prstGeom prst="rect">
            <a:avLst/>
          </a:prstGeom>
        </p:spPr>
      </p:pic>
      <p:sp>
        <p:nvSpPr>
          <p:cNvPr id="8" name="Rectangle: Rounded Corners 13">
            <a:extLst>
              <a:ext uri="{FF2B5EF4-FFF2-40B4-BE49-F238E27FC236}">
                <a16:creationId xmlns:a16="http://schemas.microsoft.com/office/drawing/2014/main" id="{81584C85-282E-1C1F-C281-21B43B6FFF35}"/>
              </a:ext>
            </a:extLst>
          </p:cNvPr>
          <p:cNvSpPr/>
          <p:nvPr/>
        </p:nvSpPr>
        <p:spPr>
          <a:xfrm>
            <a:off x="-250365" y="1963727"/>
            <a:ext cx="5856837" cy="2274898"/>
          </a:xfrm>
          <a:prstGeom prst="roundRect">
            <a:avLst>
              <a:gd name="adj" fmla="val 6111"/>
            </a:avLst>
          </a:prstGeom>
          <a:solidFill>
            <a:srgbClr val="007961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ED6DE9-2DC8-18FB-4432-863ED2C185E1}"/>
              </a:ext>
            </a:extLst>
          </p:cNvPr>
          <p:cNvSpPr txBox="1"/>
          <p:nvPr/>
        </p:nvSpPr>
        <p:spPr>
          <a:xfrm>
            <a:off x="422428" y="2097077"/>
            <a:ext cx="60737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 For Indigenous and Non-Indigenous Students 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Indigenous Views of Landscapes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Decolonization and Natural Resources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Holistic Resource Stewardship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Remote Sensing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Indigenous Law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Community Conflict Management</a:t>
            </a:r>
          </a:p>
          <a:p>
            <a:br>
              <a:rPr lang="en-CA" dirty="0">
                <a:latin typeface="Arial" panose="020B0604020202020204" pitchFamily="34" charset="0"/>
              </a:rPr>
            </a:br>
            <a:endParaRPr lang="en-CA" dirty="0">
              <a:latin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63161B-DC46-99AA-7E7F-DD152FCB9B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866" y="6369224"/>
            <a:ext cx="3238500" cy="29365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6366BB6-22E6-4334-9210-5A006DDBC282}"/>
              </a:ext>
            </a:extLst>
          </p:cNvPr>
          <p:cNvSpPr txBox="1"/>
          <p:nvPr/>
        </p:nvSpPr>
        <p:spPr>
          <a:xfrm>
            <a:off x="523634" y="847224"/>
            <a:ext cx="8669449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Bachelor of Indigenous </a:t>
            </a:r>
          </a:p>
          <a:p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 Stewardship</a:t>
            </a:r>
            <a:endParaRPr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580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 descr="33734603791_87ba8475ca_o.jpg">
            <a:extLst>
              <a:ext uri="{FF2B5EF4-FFF2-40B4-BE49-F238E27FC236}">
                <a16:creationId xmlns:a16="http://schemas.microsoft.com/office/drawing/2014/main" id="{C7BAB21B-D3E3-BDB7-69DC-31560BDCF1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: Rounded Corners 51">
            <a:extLst>
              <a:ext uri="{FF2B5EF4-FFF2-40B4-BE49-F238E27FC236}">
                <a16:creationId xmlns:a16="http://schemas.microsoft.com/office/drawing/2014/main" id="{4998EFA7-0370-806D-6416-FF4908037316}"/>
              </a:ext>
            </a:extLst>
          </p:cNvPr>
          <p:cNvSpPr/>
          <p:nvPr/>
        </p:nvSpPr>
        <p:spPr>
          <a:xfrm>
            <a:off x="-308323" y="1499192"/>
            <a:ext cx="8335903" cy="3700130"/>
          </a:xfrm>
          <a:prstGeom prst="roundRect">
            <a:avLst>
              <a:gd name="adj" fmla="val 10965"/>
            </a:avLst>
          </a:prstGeom>
          <a:solidFill>
            <a:srgbClr val="007961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20482" name="Text Placeholder 2">
            <a:extLst>
              <a:ext uri="{FF2B5EF4-FFF2-40B4-BE49-F238E27FC236}">
                <a16:creationId xmlns:a16="http://schemas.microsoft.com/office/drawing/2014/main" id="{0F67DB95-0505-5742-9C53-B2A1FE548F87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430372" y="3508744"/>
            <a:ext cx="7354888" cy="1433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chemeClr val="bg1"/>
                </a:solidFill>
              </a:rPr>
              <a:t>Insert subtitle here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F424F13-5DBB-FC4B-8CBE-E228E86C7A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0372" y="2307857"/>
            <a:ext cx="7354888" cy="10414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  <a:ea typeface="ＭＳ Ｐゴシック" charset="-128"/>
              </a:rPr>
              <a:t>Another title page option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95AFE8-C0BC-6B63-E87A-1F59C09774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671" y="6014579"/>
            <a:ext cx="12234671" cy="2230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8CD2CF3-EB2B-D90E-100B-41E84B344E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816" y="1683203"/>
            <a:ext cx="7632000" cy="69205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7AE381-6E17-3A94-62CA-5AC6BA200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walking along a path&#10;&#10;AI-generated content may be incorrect.">
            <a:extLst>
              <a:ext uri="{FF2B5EF4-FFF2-40B4-BE49-F238E27FC236}">
                <a16:creationId xmlns:a16="http://schemas.microsoft.com/office/drawing/2014/main" id="{2CD26652-0C33-92CD-AFA5-E6EE667330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-41034"/>
            <a:ext cx="12204701" cy="69614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C888B3-4A62-F41F-6BAD-57310B4E27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971" y="6014579"/>
            <a:ext cx="12234671" cy="223027"/>
          </a:xfrm>
          <a:prstGeom prst="rect">
            <a:avLst/>
          </a:prstGeom>
        </p:spPr>
      </p:pic>
      <p:sp>
        <p:nvSpPr>
          <p:cNvPr id="8" name="Rectangle: Rounded Corners 13">
            <a:extLst>
              <a:ext uri="{FF2B5EF4-FFF2-40B4-BE49-F238E27FC236}">
                <a16:creationId xmlns:a16="http://schemas.microsoft.com/office/drawing/2014/main" id="{5A0622D1-203D-ADF9-4B1F-6807CEBA7DB0}"/>
              </a:ext>
            </a:extLst>
          </p:cNvPr>
          <p:cNvSpPr/>
          <p:nvPr/>
        </p:nvSpPr>
        <p:spPr>
          <a:xfrm>
            <a:off x="-275169" y="1409457"/>
            <a:ext cx="6371169" cy="3046059"/>
          </a:xfrm>
          <a:prstGeom prst="roundRect">
            <a:avLst>
              <a:gd name="adj" fmla="val 6111"/>
            </a:avLst>
          </a:prstGeom>
          <a:solidFill>
            <a:srgbClr val="007961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D8EE42-5476-EEDB-F50F-AD64F8700764}"/>
              </a:ext>
            </a:extLst>
          </p:cNvPr>
          <p:cNvSpPr txBox="1"/>
          <p:nvPr/>
        </p:nvSpPr>
        <p:spPr>
          <a:xfrm>
            <a:off x="623823" y="1496872"/>
            <a:ext cx="574903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Greenspace Management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Landscape Planning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Geomatics 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Human Health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Community Forests 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Environmental Justice 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Urban Green Equity</a:t>
            </a:r>
            <a:b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endParaRPr lang="en-CA" i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Minors: Landscape and Recreation Planning Urban Greenspace Management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0E7BF5-F671-60D4-6997-7227220624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866" y="6369224"/>
            <a:ext cx="3238500" cy="29365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1013AC0-0E6D-B14F-EF9F-A88F31833635}"/>
              </a:ext>
            </a:extLst>
          </p:cNvPr>
          <p:cNvSpPr txBox="1"/>
          <p:nvPr/>
        </p:nvSpPr>
        <p:spPr>
          <a:xfrm>
            <a:off x="712723" y="873306"/>
            <a:ext cx="866944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Bachelor of Urban Forestry</a:t>
            </a:r>
            <a:endParaRPr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5606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7D42F-1396-0DAA-9EF4-1B72D725BC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uilding with many tables and chairs&#10;&#10;AI-generated content may be incorrect.">
            <a:extLst>
              <a:ext uri="{FF2B5EF4-FFF2-40B4-BE49-F238E27FC236}">
                <a16:creationId xmlns:a16="http://schemas.microsoft.com/office/drawing/2014/main" id="{972A6B1D-AA38-311D-E2CD-191F326CCA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70"/>
          <a:stretch>
            <a:fillRect/>
          </a:stretch>
        </p:blipFill>
        <p:spPr>
          <a:xfrm>
            <a:off x="0" y="-54244"/>
            <a:ext cx="12234671" cy="69664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D4FB891-AFD1-16F9-EF99-EB43F25766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08347"/>
            <a:ext cx="12234671" cy="223027"/>
          </a:xfrm>
          <a:prstGeom prst="rect">
            <a:avLst/>
          </a:prstGeom>
        </p:spPr>
      </p:pic>
      <p:sp>
        <p:nvSpPr>
          <p:cNvPr id="8" name="Rectangle: Rounded Corners 13">
            <a:extLst>
              <a:ext uri="{FF2B5EF4-FFF2-40B4-BE49-F238E27FC236}">
                <a16:creationId xmlns:a16="http://schemas.microsoft.com/office/drawing/2014/main" id="{9EE55D0F-D804-020B-E949-0107AA800401}"/>
              </a:ext>
            </a:extLst>
          </p:cNvPr>
          <p:cNvSpPr/>
          <p:nvPr/>
        </p:nvSpPr>
        <p:spPr>
          <a:xfrm>
            <a:off x="-339018" y="695834"/>
            <a:ext cx="7959018" cy="3007948"/>
          </a:xfrm>
          <a:prstGeom prst="roundRect">
            <a:avLst>
              <a:gd name="adj" fmla="val 6111"/>
            </a:avLst>
          </a:prstGeom>
          <a:solidFill>
            <a:srgbClr val="007961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24D679-AF25-EFC3-5C62-F44FE9E5E1F5}"/>
              </a:ext>
            </a:extLst>
          </p:cNvPr>
          <p:cNvSpPr txBox="1"/>
          <p:nvPr/>
        </p:nvSpPr>
        <p:spPr>
          <a:xfrm>
            <a:off x="465866" y="1477475"/>
            <a:ext cx="57820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 knit community of students and professors passionate about the 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Lots of experiential opportunities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field courses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Undergraduate research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 number of scholarships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Outstanding student supports</a:t>
            </a:r>
            <a:br>
              <a:rPr lang="en-CA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7930CE-0FAA-565A-464F-D7F66CA0AE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866" y="6369224"/>
            <a:ext cx="3238500" cy="29365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F02595D-3A18-C5CA-E3A2-61298B692C83}"/>
              </a:ext>
            </a:extLst>
          </p:cNvPr>
          <p:cNvSpPr txBox="1"/>
          <p:nvPr/>
        </p:nvSpPr>
        <p:spPr>
          <a:xfrm>
            <a:off x="465866" y="853414"/>
            <a:ext cx="10521357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would be your academic home</a:t>
            </a:r>
            <a:endParaRPr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0667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1CDB70-9978-8535-3D4B-6272206EE3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12">
            <a:extLst>
              <a:ext uri="{FF2B5EF4-FFF2-40B4-BE49-F238E27FC236}">
                <a16:creationId xmlns:a16="http://schemas.microsoft.com/office/drawing/2014/main" id="{AFE47FB8-F339-F17D-F13C-9444497B851B}"/>
              </a:ext>
            </a:extLst>
          </p:cNvPr>
          <p:cNvSpPr/>
          <p:nvPr/>
        </p:nvSpPr>
        <p:spPr>
          <a:xfrm>
            <a:off x="705721" y="163561"/>
            <a:ext cx="482730" cy="323165"/>
          </a:xfrm>
          <a:custGeom>
            <a:avLst/>
            <a:gdLst>
              <a:gd name="connsiteX0" fmla="*/ 3145818 w 5127973"/>
              <a:gd name="connsiteY0" fmla="*/ 1954009 h 3432924"/>
              <a:gd name="connsiteX1" fmla="*/ 2618133 w 5127973"/>
              <a:gd name="connsiteY1" fmla="*/ 2700769 h 3432924"/>
              <a:gd name="connsiteX2" fmla="*/ 3423948 w 5127973"/>
              <a:gd name="connsiteY2" fmla="*/ 2380729 h 3432924"/>
              <a:gd name="connsiteX3" fmla="*/ 4256433 w 5127973"/>
              <a:gd name="connsiteY3" fmla="*/ 2375014 h 3432924"/>
              <a:gd name="connsiteX4" fmla="*/ 3360130 w 5127973"/>
              <a:gd name="connsiteY4" fmla="*/ 2497887 h 3432924"/>
              <a:gd name="connsiteX5" fmla="*/ 2500976 w 5127973"/>
              <a:gd name="connsiteY5" fmla="*/ 2977947 h 3432924"/>
              <a:gd name="connsiteX6" fmla="*/ 2500976 w 5127973"/>
              <a:gd name="connsiteY6" fmla="*/ 2780779 h 3432924"/>
              <a:gd name="connsiteX7" fmla="*/ 1887565 w 5127973"/>
              <a:gd name="connsiteY7" fmla="*/ 1533004 h 3432924"/>
              <a:gd name="connsiteX8" fmla="*/ 964593 w 5127973"/>
              <a:gd name="connsiteY8" fmla="*/ 716712 h 3432924"/>
              <a:gd name="connsiteX9" fmla="*/ 1903758 w 5127973"/>
              <a:gd name="connsiteY9" fmla="*/ 1346314 h 3432924"/>
              <a:gd name="connsiteX10" fmla="*/ 2570508 w 5127973"/>
              <a:gd name="connsiteY10" fmla="*/ 2316912 h 3432924"/>
              <a:gd name="connsiteX11" fmla="*/ 2538123 w 5127973"/>
              <a:gd name="connsiteY11" fmla="*/ 1073899 h 3432924"/>
              <a:gd name="connsiteX12" fmla="*/ 4473 w 5127973"/>
              <a:gd name="connsiteY12" fmla="*/ 1384 h 3432924"/>
              <a:gd name="connsiteX13" fmla="*/ 852198 w 5127973"/>
              <a:gd name="connsiteY13" fmla="*/ 2044497 h 3432924"/>
              <a:gd name="connsiteX14" fmla="*/ 2286663 w 5127973"/>
              <a:gd name="connsiteY14" fmla="*/ 2487409 h 3432924"/>
              <a:gd name="connsiteX15" fmla="*/ 2372388 w 5127973"/>
              <a:gd name="connsiteY15" fmla="*/ 2737917 h 3432924"/>
              <a:gd name="connsiteX16" fmla="*/ 2206653 w 5127973"/>
              <a:gd name="connsiteY16" fmla="*/ 3197022 h 3432924"/>
              <a:gd name="connsiteX17" fmla="*/ 2297140 w 5127973"/>
              <a:gd name="connsiteY17" fmla="*/ 3399904 h 3432924"/>
              <a:gd name="connsiteX18" fmla="*/ 2440968 w 5127973"/>
              <a:gd name="connsiteY18" fmla="*/ 3399904 h 3432924"/>
              <a:gd name="connsiteX19" fmla="*/ 2473353 w 5127973"/>
              <a:gd name="connsiteY19" fmla="*/ 3180829 h 3432924"/>
              <a:gd name="connsiteX20" fmla="*/ 2547648 w 5127973"/>
              <a:gd name="connsiteY20" fmla="*/ 3037002 h 3432924"/>
              <a:gd name="connsiteX21" fmla="*/ 2558126 w 5127973"/>
              <a:gd name="connsiteY21" fmla="*/ 3026524 h 3432924"/>
              <a:gd name="connsiteX22" fmla="*/ 2712430 w 5127973"/>
              <a:gd name="connsiteY22" fmla="*/ 2909367 h 3432924"/>
              <a:gd name="connsiteX23" fmla="*/ 3773516 w 5127973"/>
              <a:gd name="connsiteY23" fmla="*/ 3223692 h 3432924"/>
              <a:gd name="connsiteX24" fmla="*/ 5127971 w 5127973"/>
              <a:gd name="connsiteY24" fmla="*/ 2316912 h 3432924"/>
              <a:gd name="connsiteX25" fmla="*/ 3145818 w 5127973"/>
              <a:gd name="connsiteY25" fmla="*/ 1954009 h 3432924"/>
              <a:gd name="connsiteX26" fmla="*/ 3145818 w 5127973"/>
              <a:gd name="connsiteY26" fmla="*/ 1954009 h 34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27973" h="3432924">
                <a:moveTo>
                  <a:pt x="3145818" y="1954009"/>
                </a:moveTo>
                <a:cubicBezTo>
                  <a:pt x="2601941" y="2124507"/>
                  <a:pt x="2618133" y="2700769"/>
                  <a:pt x="2618133" y="2700769"/>
                </a:cubicBezTo>
                <a:cubicBezTo>
                  <a:pt x="2618133" y="2700769"/>
                  <a:pt x="2959128" y="2466454"/>
                  <a:pt x="3423948" y="2380729"/>
                </a:cubicBezTo>
                <a:cubicBezTo>
                  <a:pt x="4031643" y="2268334"/>
                  <a:pt x="4256433" y="2375014"/>
                  <a:pt x="4256433" y="2375014"/>
                </a:cubicBezTo>
                <a:cubicBezTo>
                  <a:pt x="4256433" y="2375014"/>
                  <a:pt x="4085936" y="2354059"/>
                  <a:pt x="3360130" y="2497887"/>
                </a:cubicBezTo>
                <a:cubicBezTo>
                  <a:pt x="2960080" y="2577897"/>
                  <a:pt x="2619086" y="2855074"/>
                  <a:pt x="2500976" y="2977947"/>
                </a:cubicBezTo>
                <a:cubicBezTo>
                  <a:pt x="2506691" y="2903652"/>
                  <a:pt x="2506691" y="2834119"/>
                  <a:pt x="2500976" y="2780779"/>
                </a:cubicBezTo>
                <a:cubicBezTo>
                  <a:pt x="2484783" y="2615044"/>
                  <a:pt x="2320001" y="1964487"/>
                  <a:pt x="1887565" y="1533004"/>
                </a:cubicBezTo>
                <a:cubicBezTo>
                  <a:pt x="1173190" y="823392"/>
                  <a:pt x="964593" y="716712"/>
                  <a:pt x="964593" y="716712"/>
                </a:cubicBezTo>
                <a:cubicBezTo>
                  <a:pt x="964593" y="716712"/>
                  <a:pt x="1295110" y="759574"/>
                  <a:pt x="1903758" y="1346314"/>
                </a:cubicBezTo>
                <a:cubicBezTo>
                  <a:pt x="2367626" y="1793989"/>
                  <a:pt x="2570508" y="2316912"/>
                  <a:pt x="2570508" y="2316912"/>
                </a:cubicBezTo>
                <a:cubicBezTo>
                  <a:pt x="2570508" y="2316912"/>
                  <a:pt x="3018183" y="1676832"/>
                  <a:pt x="2538123" y="1073899"/>
                </a:cubicBezTo>
                <a:cubicBezTo>
                  <a:pt x="1598958" y="-83388"/>
                  <a:pt x="4473" y="1384"/>
                  <a:pt x="4473" y="1384"/>
                </a:cubicBezTo>
                <a:cubicBezTo>
                  <a:pt x="4473" y="1384"/>
                  <a:pt x="-112685" y="1158672"/>
                  <a:pt x="852198" y="2044497"/>
                </a:cubicBezTo>
                <a:cubicBezTo>
                  <a:pt x="1412268" y="2556942"/>
                  <a:pt x="2031393" y="2530272"/>
                  <a:pt x="2286663" y="2487409"/>
                </a:cubicBezTo>
                <a:cubicBezTo>
                  <a:pt x="2319048" y="2556942"/>
                  <a:pt x="2345718" y="2641714"/>
                  <a:pt x="2372388" y="2737917"/>
                </a:cubicBezTo>
                <a:cubicBezTo>
                  <a:pt x="2446683" y="3010332"/>
                  <a:pt x="2206653" y="3197022"/>
                  <a:pt x="2206653" y="3197022"/>
                </a:cubicBezTo>
                <a:cubicBezTo>
                  <a:pt x="2206653" y="3197022"/>
                  <a:pt x="2079018" y="3266554"/>
                  <a:pt x="2297140" y="3399904"/>
                </a:cubicBezTo>
                <a:cubicBezTo>
                  <a:pt x="2414298" y="3474199"/>
                  <a:pt x="2440968" y="3399904"/>
                  <a:pt x="2440968" y="3399904"/>
                </a:cubicBezTo>
                <a:cubicBezTo>
                  <a:pt x="2440968" y="3399904"/>
                  <a:pt x="2457161" y="3303702"/>
                  <a:pt x="2473353" y="3180829"/>
                </a:cubicBezTo>
                <a:cubicBezTo>
                  <a:pt x="2479068" y="3127489"/>
                  <a:pt x="2505738" y="3074149"/>
                  <a:pt x="2547648" y="3037002"/>
                </a:cubicBezTo>
                <a:cubicBezTo>
                  <a:pt x="2553363" y="3031287"/>
                  <a:pt x="2558126" y="3031287"/>
                  <a:pt x="2558126" y="3026524"/>
                </a:cubicBezTo>
                <a:cubicBezTo>
                  <a:pt x="2611466" y="2978899"/>
                  <a:pt x="2664805" y="2940799"/>
                  <a:pt x="2712430" y="2909367"/>
                </a:cubicBezTo>
                <a:cubicBezTo>
                  <a:pt x="2851495" y="3037002"/>
                  <a:pt x="3219161" y="3309417"/>
                  <a:pt x="3773516" y="3223692"/>
                </a:cubicBezTo>
                <a:cubicBezTo>
                  <a:pt x="4727921" y="3079864"/>
                  <a:pt x="5127971" y="2316912"/>
                  <a:pt x="5127971" y="2316912"/>
                </a:cubicBezTo>
                <a:cubicBezTo>
                  <a:pt x="5129875" y="2316912"/>
                  <a:pt x="4191663" y="1623492"/>
                  <a:pt x="3145818" y="1954009"/>
                </a:cubicBezTo>
                <a:lnTo>
                  <a:pt x="3145818" y="1954009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latin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1681388-7649-5787-D810-609CE2E08D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71" y="6014579"/>
            <a:ext cx="12234671" cy="2230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D8B078E-4B9D-014A-441E-FE0E94D2781A}"/>
              </a:ext>
            </a:extLst>
          </p:cNvPr>
          <p:cNvSpPr txBox="1"/>
          <p:nvPr/>
        </p:nvSpPr>
        <p:spPr>
          <a:xfrm>
            <a:off x="7022257" y="2259698"/>
            <a:ext cx="57490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n-CA" i="1" dirty="0">
                <a:solidFill>
                  <a:srgbClr val="007961"/>
                </a:solidFill>
                <a:latin typeface="Arial" panose="020B0604020202020204" pitchFamily="34" charset="0"/>
              </a:rPr>
            </a:br>
            <a:r>
              <a:rPr lang="en-CA" i="1" dirty="0">
                <a:solidFill>
                  <a:srgbClr val="007961"/>
                </a:solidFill>
                <a:latin typeface="Arial" panose="020B0604020202020204" pitchFamily="34" charset="0"/>
              </a:rPr>
              <a:t>• Land One</a:t>
            </a:r>
          </a:p>
          <a:p>
            <a:r>
              <a:rPr lang="en-CA" i="1" dirty="0">
                <a:solidFill>
                  <a:srgbClr val="007961"/>
                </a:solidFill>
                <a:latin typeface="Arial" panose="020B0604020202020204" pitchFamily="34" charset="0"/>
              </a:rPr>
              <a:t>• Co-op</a:t>
            </a:r>
          </a:p>
          <a:p>
            <a:r>
              <a:rPr lang="en-CA" i="1" dirty="0">
                <a:solidFill>
                  <a:srgbClr val="007961"/>
                </a:solidFill>
                <a:latin typeface="Arial" panose="020B0604020202020204" pitchFamily="34" charset="0"/>
              </a:rPr>
              <a:t>• Haida Gwaii Semesters</a:t>
            </a:r>
          </a:p>
          <a:p>
            <a:r>
              <a:rPr lang="en-CA" i="1" dirty="0">
                <a:solidFill>
                  <a:srgbClr val="007961"/>
                </a:solidFill>
                <a:latin typeface="Arial" panose="020B0604020202020204" pitchFamily="34" charset="0"/>
              </a:rPr>
              <a:t>• Go Global</a:t>
            </a:r>
          </a:p>
          <a:p>
            <a:r>
              <a:rPr lang="en-CA" i="1" dirty="0">
                <a:solidFill>
                  <a:srgbClr val="007961"/>
                </a:solidFill>
                <a:latin typeface="Arial" panose="020B0604020202020204" pitchFamily="34" charset="0"/>
              </a:rPr>
              <a:t>• Mentorship</a:t>
            </a:r>
          </a:p>
          <a:p>
            <a:r>
              <a:rPr lang="en-CA" i="1" dirty="0">
                <a:solidFill>
                  <a:srgbClr val="007961"/>
                </a:solidFill>
                <a:latin typeface="Arial" panose="020B0604020202020204" pitchFamily="34" charset="0"/>
              </a:rPr>
              <a:t>• FUS, Events &amp; Clubs</a:t>
            </a:r>
          </a:p>
          <a:p>
            <a:endParaRPr lang="en-CA" i="1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2F4CB2-FC45-F8A2-42FA-BFC54DB552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866" y="6369224"/>
            <a:ext cx="3238500" cy="29365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A7222C4-3738-81CE-A0A7-4ACE411B89DE}"/>
              </a:ext>
            </a:extLst>
          </p:cNvPr>
          <p:cNvSpPr txBox="1"/>
          <p:nvPr/>
        </p:nvSpPr>
        <p:spPr>
          <a:xfrm>
            <a:off x="6848666" y="2013477"/>
            <a:ext cx="866944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rgbClr val="0079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Experiential opportunities</a:t>
            </a:r>
            <a:endParaRPr sz="3200" b="1" dirty="0">
              <a:solidFill>
                <a:srgbClr val="00796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657969B-033F-E89C-7E63-1C2AA3B121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2172" y="6335120"/>
            <a:ext cx="3886194" cy="352388"/>
          </a:xfrm>
          <a:prstGeom prst="rect">
            <a:avLst/>
          </a:prstGeom>
        </p:spPr>
      </p:pic>
      <p:pic>
        <p:nvPicPr>
          <p:cNvPr id="5" name="Picture 4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B9C4AB20-E504-A295-BB1C-49B9B75AAA7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971" y="1104785"/>
            <a:ext cx="6558477" cy="437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339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F0CAFC-63C0-FAA9-76C0-5F25639F6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ooden statue in a park&#10;&#10;AI-generated content may be incorrect.">
            <a:extLst>
              <a:ext uri="{FF2B5EF4-FFF2-40B4-BE49-F238E27FC236}">
                <a16:creationId xmlns:a16="http://schemas.microsoft.com/office/drawing/2014/main" id="{A6AE1FDA-C6B2-053E-B07D-1BA266EADD9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18CD7FA-319A-A10C-843B-AA2BAFCB28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971" y="6014579"/>
            <a:ext cx="12234671" cy="223027"/>
          </a:xfrm>
          <a:prstGeom prst="rect">
            <a:avLst/>
          </a:prstGeom>
        </p:spPr>
      </p:pic>
      <p:sp>
        <p:nvSpPr>
          <p:cNvPr id="8" name="Rectangle: Rounded Corners 13">
            <a:extLst>
              <a:ext uri="{FF2B5EF4-FFF2-40B4-BE49-F238E27FC236}">
                <a16:creationId xmlns:a16="http://schemas.microsoft.com/office/drawing/2014/main" id="{23D4948E-F4CF-41FD-096B-C7A74F4A9F5B}"/>
              </a:ext>
            </a:extLst>
          </p:cNvPr>
          <p:cNvSpPr/>
          <p:nvPr/>
        </p:nvSpPr>
        <p:spPr>
          <a:xfrm>
            <a:off x="-231314" y="2628899"/>
            <a:ext cx="5550252" cy="2095501"/>
          </a:xfrm>
          <a:prstGeom prst="roundRect">
            <a:avLst>
              <a:gd name="adj" fmla="val 6111"/>
            </a:avLst>
          </a:prstGeom>
          <a:solidFill>
            <a:srgbClr val="007961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8AEEDA-A1D9-A46A-95B3-B25133E714EE}"/>
              </a:ext>
            </a:extLst>
          </p:cNvPr>
          <p:cNvSpPr txBox="1"/>
          <p:nvPr/>
        </p:nvSpPr>
        <p:spPr>
          <a:xfrm>
            <a:off x="422428" y="2783296"/>
            <a:ext cx="6073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WHY CHOOSE LAND ONE? 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•Small Classes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•A sense of Community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•Experiential Learning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•Personalized Guidance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•Relevant, Real-World Content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0DCAE0-2E25-2125-6859-D7CD104F34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866" y="6369224"/>
            <a:ext cx="3238500" cy="29365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BAE978B-63FB-EA6D-3279-1DEE0DFB74B4}"/>
              </a:ext>
            </a:extLst>
          </p:cNvPr>
          <p:cNvSpPr txBox="1"/>
          <p:nvPr/>
        </p:nvSpPr>
        <p:spPr>
          <a:xfrm>
            <a:off x="523634" y="1512396"/>
            <a:ext cx="10521357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 one an integrated course </a:t>
            </a:r>
          </a:p>
          <a:p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suited for first-year students </a:t>
            </a:r>
            <a:endParaRPr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6880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E9AEA-55F8-AAA4-A6AA-C3FBB55026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A0870760-A25E-24B3-4EFE-CF186C27936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556" y="-11073"/>
            <a:ext cx="12265256" cy="68845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A9EBA7-D5F1-8CD9-33BB-0447B7CFA7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971" y="6014579"/>
            <a:ext cx="12234671" cy="223027"/>
          </a:xfrm>
          <a:prstGeom prst="rect">
            <a:avLst/>
          </a:prstGeom>
        </p:spPr>
      </p:pic>
      <p:sp>
        <p:nvSpPr>
          <p:cNvPr id="8" name="Rectangle: Rounded Corners 13">
            <a:extLst>
              <a:ext uri="{FF2B5EF4-FFF2-40B4-BE49-F238E27FC236}">
                <a16:creationId xmlns:a16="http://schemas.microsoft.com/office/drawing/2014/main" id="{808A9240-1C2A-A4CE-03FF-2107336A1252}"/>
              </a:ext>
            </a:extLst>
          </p:cNvPr>
          <p:cNvSpPr/>
          <p:nvPr/>
        </p:nvSpPr>
        <p:spPr>
          <a:xfrm>
            <a:off x="-231314" y="2332100"/>
            <a:ext cx="5550252" cy="2211325"/>
          </a:xfrm>
          <a:prstGeom prst="roundRect">
            <a:avLst>
              <a:gd name="adj" fmla="val 6111"/>
            </a:avLst>
          </a:prstGeom>
          <a:solidFill>
            <a:srgbClr val="007961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262A64-F061-7F5E-D62C-81B6EB4AEE8A}"/>
              </a:ext>
            </a:extLst>
          </p:cNvPr>
          <p:cNvSpPr txBox="1"/>
          <p:nvPr/>
        </p:nvSpPr>
        <p:spPr>
          <a:xfrm>
            <a:off x="422428" y="2783296"/>
            <a:ext cx="60737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n-CA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</a:rPr>
              <a:t>• 20 months of work experience</a:t>
            </a:r>
          </a:p>
          <a:p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</a:rPr>
              <a:t>• Local &amp; international opportunities </a:t>
            </a:r>
          </a:p>
          <a:p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</a:rPr>
              <a:t>• Networking with potential employers</a:t>
            </a:r>
          </a:p>
          <a:p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</a:rPr>
              <a:t>• Increased professional marketability</a:t>
            </a:r>
          </a:p>
          <a:p>
            <a:br>
              <a:rPr lang="en-CA" dirty="0">
                <a:solidFill>
                  <a:schemeClr val="bg1"/>
                </a:solidFill>
                <a:latin typeface="Arial" panose="020B0604020202020204" pitchFamily="34" charset="0"/>
              </a:rPr>
            </a:br>
            <a:endParaRPr lang="en-CA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6A0388-C816-0D38-F39F-4AF0231932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866" y="6369224"/>
            <a:ext cx="3238500" cy="29365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A9C9897-FE3E-C4A1-AFCF-15A10ADB484E}"/>
              </a:ext>
            </a:extLst>
          </p:cNvPr>
          <p:cNvSpPr txBox="1"/>
          <p:nvPr/>
        </p:nvSpPr>
        <p:spPr>
          <a:xfrm>
            <a:off x="541243" y="2537074"/>
            <a:ext cx="10521357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Co-op Program</a:t>
            </a:r>
            <a:endParaRPr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4458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F88D4-4D73-ED42-F31D-72EEBE691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walking on a beach&#10;&#10;Description automatically generated">
            <a:extLst>
              <a:ext uri="{FF2B5EF4-FFF2-40B4-BE49-F238E27FC236}">
                <a16:creationId xmlns:a16="http://schemas.microsoft.com/office/drawing/2014/main" id="{D6713EAC-7773-4459-21F3-BD58EEF862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2671" y="0"/>
            <a:ext cx="12234671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92FC1D2-26DA-7D13-EC86-F0B3F82EEB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971" y="6014579"/>
            <a:ext cx="12234671" cy="223027"/>
          </a:xfrm>
          <a:prstGeom prst="rect">
            <a:avLst/>
          </a:prstGeom>
        </p:spPr>
      </p:pic>
      <p:sp>
        <p:nvSpPr>
          <p:cNvPr id="8" name="Rectangle: Rounded Corners 13">
            <a:extLst>
              <a:ext uri="{FF2B5EF4-FFF2-40B4-BE49-F238E27FC236}">
                <a16:creationId xmlns:a16="http://schemas.microsoft.com/office/drawing/2014/main" id="{0B1A2714-6EC1-279A-882D-0042EB9BA4CD}"/>
              </a:ext>
            </a:extLst>
          </p:cNvPr>
          <p:cNvSpPr/>
          <p:nvPr/>
        </p:nvSpPr>
        <p:spPr>
          <a:xfrm>
            <a:off x="-231315" y="618344"/>
            <a:ext cx="8910366" cy="2698293"/>
          </a:xfrm>
          <a:prstGeom prst="roundRect">
            <a:avLst>
              <a:gd name="adj" fmla="val 6111"/>
            </a:avLst>
          </a:prstGeom>
          <a:solidFill>
            <a:srgbClr val="007961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97A07F-F396-BEF9-2899-E84350FE5D23}"/>
              </a:ext>
            </a:extLst>
          </p:cNvPr>
          <p:cNvSpPr txBox="1"/>
          <p:nvPr/>
        </p:nvSpPr>
        <p:spPr>
          <a:xfrm>
            <a:off x="2580618" y="1284864"/>
            <a:ext cx="52925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Haida Gwaii is a remote archipelago off the  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   northwest coast of British Columbia 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spectacular coastal temperate rainforests 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abundant marine environments 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• unique Indigenous governance 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45800D-E487-6EA7-F127-30FA845888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866" y="6369224"/>
            <a:ext cx="3238500" cy="29365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4C0B0C-8C16-4F0A-AF6C-6E57CB1E66FC}"/>
              </a:ext>
            </a:extLst>
          </p:cNvPr>
          <p:cNvSpPr txBox="1"/>
          <p:nvPr/>
        </p:nvSpPr>
        <p:spPr>
          <a:xfrm>
            <a:off x="2612461" y="1005639"/>
            <a:ext cx="10521357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Haida Gwaii Semesters</a:t>
            </a:r>
            <a:endParaRPr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 descr="A map with a red line&#10;&#10;AI-generated content may be incorrect.">
            <a:extLst>
              <a:ext uri="{FF2B5EF4-FFF2-40B4-BE49-F238E27FC236}">
                <a16:creationId xmlns:a16="http://schemas.microsoft.com/office/drawing/2014/main" id="{15E8556C-06F7-57AD-AB76-699A2ABC8DE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847" y="1031678"/>
            <a:ext cx="1816696" cy="181643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697570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C52C79-A133-137D-B841-F26495573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on a rocky beach&#10;&#10;AI-generated content may be incorrect.">
            <a:extLst>
              <a:ext uri="{FF2B5EF4-FFF2-40B4-BE49-F238E27FC236}">
                <a16:creationId xmlns:a16="http://schemas.microsoft.com/office/drawing/2014/main" id="{298F8AA9-80AA-40E5-DFC4-85FFE78E718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971" y="0"/>
            <a:ext cx="12237719" cy="70052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39850E8-CEC7-28B7-B6CB-3AC2B32297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971" y="6014579"/>
            <a:ext cx="12234671" cy="223027"/>
          </a:xfrm>
          <a:prstGeom prst="rect">
            <a:avLst/>
          </a:prstGeom>
        </p:spPr>
      </p:pic>
      <p:sp>
        <p:nvSpPr>
          <p:cNvPr id="8" name="Rectangle: Rounded Corners 13">
            <a:extLst>
              <a:ext uri="{FF2B5EF4-FFF2-40B4-BE49-F238E27FC236}">
                <a16:creationId xmlns:a16="http://schemas.microsoft.com/office/drawing/2014/main" id="{423E013F-A1AB-2EE6-977D-0AE98FF039E5}"/>
              </a:ext>
            </a:extLst>
          </p:cNvPr>
          <p:cNvSpPr/>
          <p:nvPr/>
        </p:nvSpPr>
        <p:spPr>
          <a:xfrm>
            <a:off x="-231315" y="618344"/>
            <a:ext cx="6136169" cy="2698293"/>
          </a:xfrm>
          <a:prstGeom prst="roundRect">
            <a:avLst>
              <a:gd name="adj" fmla="val 6111"/>
            </a:avLst>
          </a:prstGeom>
          <a:solidFill>
            <a:srgbClr val="007961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7ACE30-BD4B-CE5D-F415-88D64436F32D}"/>
              </a:ext>
            </a:extLst>
          </p:cNvPr>
          <p:cNvSpPr txBox="1"/>
          <p:nvPr/>
        </p:nvSpPr>
        <p:spPr>
          <a:xfrm>
            <a:off x="495909" y="1233040"/>
            <a:ext cx="52925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n-CA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 Courses blend rich human heritage and dynamic 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natural environment with a culture of innovation, 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Semester in Marine Conservation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Semester in Natural Resource Science</a:t>
            </a:r>
          </a:p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Semester in Plants, People, Place</a:t>
            </a:r>
          </a:p>
          <a:p>
            <a:br>
              <a:rPr lang="en-CA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32EB2C-D893-F8FE-158D-690EACC6E9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866" y="6369224"/>
            <a:ext cx="3238500" cy="29365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DA70E63-4C25-9555-D89F-D0977776CF24}"/>
              </a:ext>
            </a:extLst>
          </p:cNvPr>
          <p:cNvSpPr txBox="1"/>
          <p:nvPr/>
        </p:nvSpPr>
        <p:spPr>
          <a:xfrm>
            <a:off x="527753" y="953815"/>
            <a:ext cx="10521357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Haida Gwaii Semesters</a:t>
            </a:r>
            <a:endParaRPr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7354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C7355-D7E8-E806-E314-753DADE05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oup of people walking in a park&#10;&#10;AI-generated content may be incorrect.">
            <a:extLst>
              <a:ext uri="{FF2B5EF4-FFF2-40B4-BE49-F238E27FC236}">
                <a16:creationId xmlns:a16="http://schemas.microsoft.com/office/drawing/2014/main" id="{C75F2263-9C10-6336-B07E-FD7332F51CC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69"/>
          <a:stretch>
            <a:fillRect/>
          </a:stretch>
        </p:blipFill>
        <p:spPr>
          <a:xfrm>
            <a:off x="0" y="-4514"/>
            <a:ext cx="12234671" cy="68580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FDBB75-2CB1-756B-5627-454BF117016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-37290" y="5430673"/>
            <a:ext cx="12249307" cy="14585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49E8DBA-36E0-B1B4-3B25-C949C6F0BD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971" y="5236254"/>
            <a:ext cx="12234671" cy="223027"/>
          </a:xfrm>
          <a:prstGeom prst="rect">
            <a:avLst/>
          </a:prstGeom>
        </p:spPr>
      </p:pic>
      <p:sp>
        <p:nvSpPr>
          <p:cNvPr id="8" name="Rectangle: Rounded Corners 13">
            <a:extLst>
              <a:ext uri="{FF2B5EF4-FFF2-40B4-BE49-F238E27FC236}">
                <a16:creationId xmlns:a16="http://schemas.microsoft.com/office/drawing/2014/main" id="{022100A0-7628-4814-033E-8C9E51AD8603}"/>
              </a:ext>
            </a:extLst>
          </p:cNvPr>
          <p:cNvSpPr/>
          <p:nvPr/>
        </p:nvSpPr>
        <p:spPr>
          <a:xfrm>
            <a:off x="-231314" y="2339284"/>
            <a:ext cx="5550252" cy="1206010"/>
          </a:xfrm>
          <a:prstGeom prst="roundRect">
            <a:avLst>
              <a:gd name="adj" fmla="val 6111"/>
            </a:avLst>
          </a:prstGeom>
          <a:solidFill>
            <a:srgbClr val="007961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F3F8DB-DB33-71F6-DE4D-5D98AAD3906D}"/>
              </a:ext>
            </a:extLst>
          </p:cNvPr>
          <p:cNvSpPr txBox="1"/>
          <p:nvPr/>
        </p:nvSpPr>
        <p:spPr>
          <a:xfrm>
            <a:off x="448220" y="2593668"/>
            <a:ext cx="60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message here….</a:t>
            </a:r>
          </a:p>
          <a:p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Replace QR code and link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9E71BD-A54F-2F64-58A3-F151DEB76E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438" y="5764490"/>
            <a:ext cx="7144987" cy="647885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19E446C-E938-F6B7-8B87-0CED2B59F38E}"/>
              </a:ext>
            </a:extLst>
          </p:cNvPr>
          <p:cNvSpPr txBox="1"/>
          <p:nvPr/>
        </p:nvSpPr>
        <p:spPr>
          <a:xfrm>
            <a:off x="523634" y="1654634"/>
            <a:ext cx="866944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Final Slide Sample</a:t>
            </a:r>
            <a:endParaRPr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4915D76-9531-ACDA-20DE-D124A0A442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05091" y="5892338"/>
            <a:ext cx="3479800" cy="4191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F023C2E-4C77-5C46-CFEA-AF440CB72ECF}"/>
              </a:ext>
            </a:extLst>
          </p:cNvPr>
          <p:cNvSpPr txBox="1"/>
          <p:nvPr/>
        </p:nvSpPr>
        <p:spPr>
          <a:xfrm>
            <a:off x="9178592" y="5430673"/>
            <a:ext cx="2574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n-CA" sz="800" dirty="0">
                <a:effectLst/>
                <a:latin typeface="Arial" panose="020B0604020202020204" pitchFamily="34" charset="0"/>
              </a:rPr>
            </a:br>
            <a:endParaRPr lang="en-CA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algn="ctr"/>
            <a:r>
              <a:rPr lang="en-CA" sz="800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FIND US ON: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25D2A24-B77B-C828-0060-40D965BC82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98856" y="3456547"/>
            <a:ext cx="1587500" cy="15875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1DA0342-3571-8234-3798-021221904D36}"/>
              </a:ext>
            </a:extLst>
          </p:cNvPr>
          <p:cNvSpPr txBox="1"/>
          <p:nvPr/>
        </p:nvSpPr>
        <p:spPr>
          <a:xfrm>
            <a:off x="8971614" y="5237677"/>
            <a:ext cx="30419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00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https://</a:t>
            </a:r>
            <a:r>
              <a:rPr lang="en-CA" sz="800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forestry.ubc.ca</a:t>
            </a:r>
            <a:r>
              <a:rPr lang="en-CA" sz="800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/future-students/undergraduate/</a:t>
            </a:r>
          </a:p>
        </p:txBody>
      </p:sp>
    </p:spTree>
    <p:extLst>
      <p:ext uri="{BB962C8B-B14F-4D97-AF65-F5344CB8AC3E}">
        <p14:creationId xmlns:p14="http://schemas.microsoft.com/office/powerpoint/2010/main" val="12812068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1ABC6B-1B11-2E66-2CA6-C583D3C54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uilding with a staircase and stairs&#10;&#10;AI-generated content may be incorrect.">
            <a:extLst>
              <a:ext uri="{FF2B5EF4-FFF2-40B4-BE49-F238E27FC236}">
                <a16:creationId xmlns:a16="http://schemas.microsoft.com/office/drawing/2014/main" id="{AC60FBAA-3BF1-7920-7EB7-99245C0C849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2671" y="-34885"/>
            <a:ext cx="12250170" cy="6908383"/>
          </a:xfrm>
          <a:prstGeom prst="rect">
            <a:avLst/>
          </a:prstGeom>
        </p:spPr>
      </p:pic>
      <p:sp>
        <p:nvSpPr>
          <p:cNvPr id="10" name="Rectangle: Rounded Corners 12">
            <a:extLst>
              <a:ext uri="{FF2B5EF4-FFF2-40B4-BE49-F238E27FC236}">
                <a16:creationId xmlns:a16="http://schemas.microsoft.com/office/drawing/2014/main" id="{8E15AB96-4C52-BFCA-C06E-8B28746FD99F}"/>
              </a:ext>
            </a:extLst>
          </p:cNvPr>
          <p:cNvSpPr/>
          <p:nvPr/>
        </p:nvSpPr>
        <p:spPr>
          <a:xfrm>
            <a:off x="7970273" y="-1699275"/>
            <a:ext cx="5748975" cy="51192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99B7E3-A74B-D2E8-49C5-9BBC264F7E02}"/>
              </a:ext>
            </a:extLst>
          </p:cNvPr>
          <p:cNvSpPr txBox="1"/>
          <p:nvPr/>
        </p:nvSpPr>
        <p:spPr>
          <a:xfrm>
            <a:off x="136187" y="-23735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6F00350-589D-F771-CFF6-5D9779D66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671" y="6205079"/>
            <a:ext cx="12234671" cy="2230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A3D061-17F4-3246-8A40-1280066684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914" y="5141348"/>
            <a:ext cx="11483030" cy="104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2F6E6D3-2046-633B-B3CB-D4DF417AB6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0319" y="-651479"/>
            <a:ext cx="5390595" cy="547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9320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2F746F8-909F-6438-119A-4CDE2E8ADF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0000"/>
          </a:blip>
          <a:srcRect l="5618" t="-4" r="6017" b="42712"/>
          <a:stretch/>
        </p:blipFill>
        <p:spPr>
          <a:xfrm>
            <a:off x="0" y="4747063"/>
            <a:ext cx="12240000" cy="2124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A9D72F-9F64-1E87-7308-747DA6CA6F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985836"/>
            <a:ext cx="12204000" cy="5370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0EED48E-EE2C-8C22-6E00-FEA5889083F3}"/>
              </a:ext>
            </a:extLst>
          </p:cNvPr>
          <p:cNvSpPr txBox="1"/>
          <p:nvPr/>
        </p:nvSpPr>
        <p:spPr>
          <a:xfrm>
            <a:off x="978703" y="1848095"/>
            <a:ext cx="8647854" cy="334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3894" indent="-213894" defTabSz="457200">
              <a:lnSpc>
                <a:spcPct val="120000"/>
              </a:lnSpc>
              <a:spcBef>
                <a:spcPts val="0"/>
              </a:spcBef>
              <a:buSzPct val="100000"/>
              <a:buAutoNum type="arabicPeriod"/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Choose a clean and professional typeface.</a:t>
            </a:r>
          </a:p>
          <a:p>
            <a:pPr defTabSz="457200">
              <a:lnSpc>
                <a:spcPct val="12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2. Divide information into columns.</a:t>
            </a:r>
          </a:p>
          <a:p>
            <a:pPr defTabSz="457200">
              <a:lnSpc>
                <a:spcPct val="12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3. Create a visual hierarchy of information.</a:t>
            </a:r>
          </a:p>
          <a:p>
            <a:pPr defTabSz="457200">
              <a:lnSpc>
                <a:spcPct val="12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4. Be mindful of white space.</a:t>
            </a:r>
          </a:p>
          <a:p>
            <a:pPr defTabSz="457200">
              <a:lnSpc>
                <a:spcPct val="12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5. Think about alignment.</a:t>
            </a:r>
          </a:p>
          <a:p>
            <a:pPr defTabSz="457200">
              <a:lnSpc>
                <a:spcPct val="12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6. Colour can be effective if used moderately.</a:t>
            </a:r>
          </a:p>
          <a:p>
            <a:pPr defTabSz="457200">
              <a:lnSpc>
                <a:spcPct val="12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7. Adding images, graphic elements, or photo.</a:t>
            </a:r>
          </a:p>
          <a:p>
            <a:pPr defTabSz="457200">
              <a:lnSpc>
                <a:spcPct val="12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8. Keep it consistent.</a:t>
            </a:r>
          </a:p>
          <a:p>
            <a:pPr defTabSz="457200">
              <a:lnSpc>
                <a:spcPct val="10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200">
              <a:lnSpc>
                <a:spcPct val="10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Start with a template</a:t>
            </a:r>
          </a:p>
          <a:p>
            <a:pPr defTabSz="457200">
              <a:lnSpc>
                <a:spcPct val="100000"/>
              </a:lnSpc>
              <a:spcBef>
                <a:spcPts val="0"/>
              </a:spcBef>
              <a:defRPr sz="1000">
                <a:latin typeface="+mj-lt"/>
                <a:ea typeface="+mj-ea"/>
                <a:cs typeface="+mj-cs"/>
                <a:sym typeface="Helvetica"/>
              </a:defRPr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Templates take the guess work out of design and can be a useful tool.</a:t>
            </a:r>
          </a:p>
          <a:p>
            <a:pPr defTabSz="457200">
              <a:lnSpc>
                <a:spcPct val="10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027AD6-0D31-05D1-8C5C-57AA015141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7791" y="5987451"/>
            <a:ext cx="5904948" cy="53544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53185C0-0C62-6FA0-E9FD-6DD588EC1071}"/>
              </a:ext>
            </a:extLst>
          </p:cNvPr>
          <p:cNvSpPr txBox="1"/>
          <p:nvPr/>
        </p:nvSpPr>
        <p:spPr>
          <a:xfrm>
            <a:off x="978703" y="959565"/>
            <a:ext cx="8264001" cy="7017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 anchor="ctr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pPr>
            <a:r>
              <a:rPr lang="en-CA" b="1" dirty="0">
                <a:solidFill>
                  <a:srgbClr val="0079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Best Practices</a:t>
            </a:r>
            <a:endParaRPr b="1" dirty="0">
              <a:solidFill>
                <a:srgbClr val="00796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861EE9-400B-DC52-1031-DF8B0F709C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3310" y="-30167"/>
            <a:ext cx="1229223" cy="124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714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C01059-864D-4321-8965-D6442F3267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216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A1E3505-F1BC-4548-9534-3A8D99340D60}"/>
              </a:ext>
            </a:extLst>
          </p:cNvPr>
          <p:cNvSpPr/>
          <p:nvPr/>
        </p:nvSpPr>
        <p:spPr>
          <a:xfrm>
            <a:off x="4267200" y="787400"/>
            <a:ext cx="7243667" cy="5088642"/>
          </a:xfrm>
          <a:prstGeom prst="rect">
            <a:avLst/>
          </a:prstGeom>
          <a:gradFill flip="none" rotWithShape="1">
            <a:gsLst>
              <a:gs pos="0">
                <a:srgbClr val="0A6E61"/>
              </a:gs>
              <a:gs pos="46000">
                <a:srgbClr val="0A6E61"/>
              </a:gs>
              <a:gs pos="100000">
                <a:srgbClr val="0A6E6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We would like to acknowledge that we are gathered today on the traditional, ancestral, and unceded territory of the Musqueam people.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7E13A-5893-AFD7-ADE0-89889B9444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9808" y="6311054"/>
            <a:ext cx="3886194" cy="35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8386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E63E562-D83B-E1D6-0827-9B95086058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155" y="-55773"/>
            <a:ext cx="12256120" cy="69645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603F81-882C-FDF9-06DF-07E472427F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5155" y="-47487"/>
            <a:ext cx="12285155" cy="694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A9D72F-9F64-1E87-7308-747DA6CA6F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985836"/>
            <a:ext cx="12204000" cy="537057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AE69165-5E3D-498F-B35D-823B76FF9576}"/>
              </a:ext>
            </a:extLst>
          </p:cNvPr>
          <p:cNvSpPr txBox="1"/>
          <p:nvPr/>
        </p:nvSpPr>
        <p:spPr>
          <a:xfrm>
            <a:off x="2395929" y="3103290"/>
            <a:ext cx="7411106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20" rIns="45719" bIns="45720" anchor="ctr">
            <a:spAutoFit/>
          </a:bodyPr>
          <a:lstStyle>
            <a:lvl1pPr algn="ctr">
              <a:spcBef>
                <a:spcPts val="1200"/>
              </a:spcBef>
              <a:defRPr sz="3600"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i="1" dirty="0">
                <a:solidFill>
                  <a:schemeClr val="bg1"/>
                </a:solidFill>
                <a:latin typeface="Arial" panose="020B0604020202020204" pitchFamily="34" charset="0"/>
              </a:rPr>
              <a:t>Divider Slide</a:t>
            </a:r>
            <a:endParaRPr lang="en-US" i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091684FE-0B89-41C8-4F4A-18FC6425F14B}"/>
              </a:ext>
            </a:extLst>
          </p:cNvPr>
          <p:cNvSpPr txBox="1"/>
          <p:nvPr/>
        </p:nvSpPr>
        <p:spPr>
          <a:xfrm>
            <a:off x="2077964" y="4592553"/>
            <a:ext cx="803607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tIns="45720" rIns="45719" bIns="45720" anchor="t">
            <a:spAutoFit/>
          </a:bodyPr>
          <a:lstStyle>
            <a:lvl1pPr algn="ctr">
              <a:defRPr sz="2000"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i="1" dirty="0">
                <a:solidFill>
                  <a:srgbClr val="FEFFFF"/>
                </a:solidFill>
                <a:effectLst/>
                <a:latin typeface="Arial" panose="020B0604020202020204" pitchFamily="34" charset="0"/>
              </a:rPr>
              <a:t>Help transition to new topics</a:t>
            </a:r>
            <a:endParaRPr lang="en-CA" i="1" dirty="0">
              <a:solidFill>
                <a:srgbClr val="FEFFFF"/>
              </a:solidFill>
              <a:latin typeface="Arial" panose="020B0604020202020204" pitchFamily="34" charset="0"/>
            </a:endParaRPr>
          </a:p>
          <a:p>
            <a:endParaRPr lang="en-CA" i="1" dirty="0">
              <a:solidFill>
                <a:srgbClr val="FEFFFF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5615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A8D7430-B9AA-607E-355F-09668DE712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" y="335107"/>
            <a:ext cx="12204000" cy="694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2F746F8-909F-6438-119A-4CDE2E8ADF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10000"/>
          </a:blip>
          <a:srcRect l="5618" t="-4" r="6017" b="42712"/>
          <a:stretch/>
        </p:blipFill>
        <p:spPr>
          <a:xfrm>
            <a:off x="0" y="4747063"/>
            <a:ext cx="12240000" cy="2124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A9D72F-9F64-1E87-7308-747DA6CA6F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985836"/>
            <a:ext cx="12204000" cy="5370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0EED48E-EE2C-8C22-6E00-FEA5889083F3}"/>
              </a:ext>
            </a:extLst>
          </p:cNvPr>
          <p:cNvSpPr txBox="1"/>
          <p:nvPr/>
        </p:nvSpPr>
        <p:spPr>
          <a:xfrm>
            <a:off x="978703" y="1848095"/>
            <a:ext cx="8647854" cy="334860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13360" indent="-213360" defTabSz="457200">
              <a:lnSpc>
                <a:spcPct val="120000"/>
              </a:lnSpc>
              <a:spcBef>
                <a:spcPts val="0"/>
              </a:spcBef>
              <a:buSzPct val="100000"/>
              <a:buAutoNum type="arabicPeriod"/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i="1" dirty="0">
                <a:latin typeface="Arial" panose="020B0604020202020204" pitchFamily="34" charset="0"/>
                <a:cs typeface="Arial" panose="020B0604020202020204" pitchFamily="34" charset="0"/>
              </a:rPr>
              <a:t>Choose a clean and professional typeface.</a:t>
            </a:r>
          </a:p>
          <a:p>
            <a:pPr defTabSz="457200">
              <a:lnSpc>
                <a:spcPct val="12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i="1" dirty="0">
                <a:latin typeface="Arial" panose="020B0604020202020204" pitchFamily="34" charset="0"/>
                <a:cs typeface="Arial" panose="020B0604020202020204" pitchFamily="34" charset="0"/>
              </a:rPr>
              <a:t>2. Divide information into columns.</a:t>
            </a:r>
          </a:p>
          <a:p>
            <a:pPr defTabSz="457200">
              <a:lnSpc>
                <a:spcPct val="12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i="1" dirty="0">
                <a:latin typeface="Arial" panose="020B0604020202020204" pitchFamily="34" charset="0"/>
                <a:cs typeface="Arial" panose="020B0604020202020204" pitchFamily="34" charset="0"/>
              </a:rPr>
              <a:t>3. Create a visual hierarchy of information.</a:t>
            </a:r>
          </a:p>
          <a:p>
            <a:pPr defTabSz="457200">
              <a:lnSpc>
                <a:spcPct val="12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i="1" dirty="0">
                <a:latin typeface="Arial" panose="020B0604020202020204" pitchFamily="34" charset="0"/>
                <a:cs typeface="Arial" panose="020B0604020202020204" pitchFamily="34" charset="0"/>
              </a:rPr>
              <a:t>4. Be mindful of white space.</a:t>
            </a:r>
          </a:p>
          <a:p>
            <a:pPr defTabSz="457200">
              <a:lnSpc>
                <a:spcPct val="12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i="1" dirty="0">
                <a:latin typeface="Arial" panose="020B0604020202020204" pitchFamily="34" charset="0"/>
                <a:cs typeface="Arial" panose="020B0604020202020204" pitchFamily="34" charset="0"/>
              </a:rPr>
              <a:t>5. Think about alignment.</a:t>
            </a:r>
          </a:p>
          <a:p>
            <a:pPr defTabSz="457200">
              <a:lnSpc>
                <a:spcPct val="12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i="1" dirty="0">
                <a:latin typeface="Arial" panose="020B0604020202020204" pitchFamily="34" charset="0"/>
                <a:cs typeface="Arial" panose="020B0604020202020204" pitchFamily="34" charset="0"/>
              </a:rPr>
              <a:t>6. Colour can be effective if used moderately.</a:t>
            </a:r>
          </a:p>
          <a:p>
            <a:pPr defTabSz="457200">
              <a:lnSpc>
                <a:spcPct val="12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i="1" dirty="0">
                <a:latin typeface="Arial" panose="020B0604020202020204" pitchFamily="34" charset="0"/>
                <a:cs typeface="Arial" panose="020B0604020202020204" pitchFamily="34" charset="0"/>
              </a:rPr>
              <a:t>7. Adding images, graphic elements, or photo.</a:t>
            </a:r>
          </a:p>
          <a:p>
            <a:pPr defTabSz="457200">
              <a:lnSpc>
                <a:spcPct val="12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i="1" dirty="0">
                <a:latin typeface="Arial" panose="020B0604020202020204" pitchFamily="34" charset="0"/>
                <a:cs typeface="Arial" panose="020B0604020202020204" pitchFamily="34" charset="0"/>
              </a:rPr>
              <a:t>8. Keep it consistent.</a:t>
            </a:r>
          </a:p>
          <a:p>
            <a:pPr defTabSz="457200">
              <a:lnSpc>
                <a:spcPct val="10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endParaRPr lang="en-CA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200">
              <a:lnSpc>
                <a:spcPct val="10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r>
              <a:rPr lang="en-CA" i="1" dirty="0">
                <a:latin typeface="Arial" panose="020B0604020202020204" pitchFamily="34" charset="0"/>
                <a:cs typeface="Arial" panose="020B0604020202020204" pitchFamily="34" charset="0"/>
              </a:rPr>
              <a:t>Start with a template</a:t>
            </a:r>
          </a:p>
          <a:p>
            <a:pPr defTabSz="457200">
              <a:lnSpc>
                <a:spcPct val="100000"/>
              </a:lnSpc>
              <a:spcBef>
                <a:spcPts val="0"/>
              </a:spcBef>
              <a:defRPr sz="1000">
                <a:latin typeface="+mj-lt"/>
                <a:ea typeface="+mj-ea"/>
                <a:cs typeface="+mj-cs"/>
                <a:sym typeface="Helvetica"/>
              </a:defRPr>
            </a:pPr>
            <a:r>
              <a:rPr lang="en-CA" i="1" dirty="0">
                <a:latin typeface="Arial" panose="020B0604020202020204" pitchFamily="34" charset="0"/>
                <a:cs typeface="Arial" panose="020B0604020202020204" pitchFamily="34" charset="0"/>
              </a:rPr>
              <a:t>Templates take the guess work out of design and can be a useful tool.</a:t>
            </a:r>
          </a:p>
          <a:p>
            <a:pPr defTabSz="457200">
              <a:lnSpc>
                <a:spcPct val="100000"/>
              </a:lnSpc>
              <a:spcBef>
                <a:spcPts val="0"/>
              </a:spcBef>
              <a:defRPr sz="1600">
                <a:latin typeface="+mj-lt"/>
                <a:ea typeface="+mj-ea"/>
                <a:cs typeface="+mj-cs"/>
                <a:sym typeface="Helvetica"/>
              </a:defRPr>
            </a:pPr>
            <a:endParaRPr lang="en-CA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DAE020-BDA6-8C23-D9C5-4A6AA032C67D}"/>
              </a:ext>
            </a:extLst>
          </p:cNvPr>
          <p:cNvSpPr txBox="1"/>
          <p:nvPr/>
        </p:nvSpPr>
        <p:spPr>
          <a:xfrm>
            <a:off x="978704" y="477724"/>
            <a:ext cx="5691037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4000" i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Poppins"/>
              </a:rPr>
              <a:t>Content Page: </a:t>
            </a:r>
            <a:br>
              <a:rPr lang="en-US" sz="4000" i="1" dirty="0">
                <a:latin typeface="Arial" panose="020B0604020202020204" pitchFamily="34" charset="0"/>
                <a:cs typeface="Poppins" panose="00000500000000000000" pitchFamily="50" charset="0"/>
              </a:rPr>
            </a:br>
            <a:r>
              <a:rPr lang="en-US" sz="4000" i="1" dirty="0">
                <a:solidFill>
                  <a:srgbClr val="007961"/>
                </a:solidFill>
                <a:latin typeface="Arial" panose="020B0604020202020204" pitchFamily="34" charset="0"/>
                <a:cs typeface="Poppins"/>
              </a:rPr>
              <a:t>Lorem Ipsum</a:t>
            </a:r>
            <a:endParaRPr lang="en-ID" sz="4000" i="1" dirty="0">
              <a:solidFill>
                <a:srgbClr val="007961"/>
              </a:solidFill>
              <a:latin typeface="Arial" panose="020B0604020202020204" pitchFamily="34" charset="0"/>
              <a:cs typeface="Poppin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ADC32-AE9E-0C25-C8D0-70BB4183F76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3905" y="5840364"/>
            <a:ext cx="3241023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9957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A3A2A0A-09A7-1DE5-9534-F7139D075B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144" y="-10048"/>
            <a:ext cx="12204000" cy="694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2770FD-BDC1-2F31-61EF-3AA11326A5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10000"/>
          </a:blip>
          <a:srcRect l="5618" t="-4" r="6017" b="42712"/>
          <a:stretch/>
        </p:blipFill>
        <p:spPr>
          <a:xfrm>
            <a:off x="0" y="4734000"/>
            <a:ext cx="12240000" cy="2124000"/>
          </a:xfrm>
          <a:prstGeom prst="rect">
            <a:avLst/>
          </a:prstGeom>
        </p:spPr>
      </p:pic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A4BFB2AB-7CE4-8B93-9CC4-610F84ECE571}"/>
              </a:ext>
            </a:extLst>
          </p:cNvPr>
          <p:cNvSpPr/>
          <p:nvPr/>
        </p:nvSpPr>
        <p:spPr>
          <a:xfrm>
            <a:off x="-308322" y="2728913"/>
            <a:ext cx="6915424" cy="2630949"/>
          </a:xfrm>
          <a:prstGeom prst="roundRect">
            <a:avLst>
              <a:gd name="adj" fmla="val 10965"/>
            </a:avLst>
          </a:prstGeom>
          <a:solidFill>
            <a:srgbClr val="007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16375AC-CE5D-9F00-A0C9-DF7BB87A7FDD}"/>
              </a:ext>
            </a:extLst>
          </p:cNvPr>
          <p:cNvSpPr txBox="1"/>
          <p:nvPr/>
        </p:nvSpPr>
        <p:spPr>
          <a:xfrm>
            <a:off x="659070" y="2913038"/>
            <a:ext cx="5647659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  <a:defRPr sz="2100">
                <a:latin typeface="Whitney Bold"/>
                <a:ea typeface="Whitney Bold"/>
                <a:cs typeface="Whitney Bold"/>
                <a:sym typeface="Whitney Bold"/>
              </a:defRPr>
            </a:pPr>
            <a:r>
              <a:rPr lang="en-CA" sz="2400" i="1" dirty="0">
                <a:solidFill>
                  <a:schemeClr val="bg1"/>
                </a:solidFill>
                <a:latin typeface="Arial" panose="020B0604020202020204" pitchFamily="34" charset="0"/>
              </a:rPr>
              <a:t>Lorem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Lorem ipsum dolor sit </a:t>
            </a:r>
            <a:r>
              <a:rPr lang="en-US" sz="1800" dirty="0" err="1">
                <a:solidFill>
                  <a:schemeClr val="bg1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amet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consectetur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adipiscing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en-CA" sz="2400" i="1" dirty="0">
              <a:solidFill>
                <a:schemeClr val="bg1"/>
              </a:solidFill>
              <a:latin typeface="Arial" panose="020B0604020202020204" pitchFamily="34" charset="0"/>
              <a:ea typeface="Whitney Bold"/>
              <a:cs typeface="Whitney Bold"/>
            </a:endParaRPr>
          </a:p>
          <a:p>
            <a:pPr>
              <a:lnSpc>
                <a:spcPct val="100000"/>
              </a:lnSpc>
            </a:pPr>
            <a:r>
              <a:rPr lang="en-CA" sz="2400" i="1" dirty="0">
                <a:solidFill>
                  <a:schemeClr val="bg1"/>
                </a:solidFill>
                <a:latin typeface="Arial" panose="020B0604020202020204" pitchFamily="34" charset="0"/>
                <a:ea typeface="Whitney Bold"/>
                <a:cs typeface="Whitney Bold"/>
                <a:sym typeface="Whitney Bold"/>
              </a:rPr>
              <a:t>Ipsum</a:t>
            </a:r>
            <a:br>
              <a:rPr lang="en-CA" sz="2400" i="1" dirty="0">
                <a:latin typeface="Arial" panose="020B0604020202020204" pitchFamily="34" charset="0"/>
              </a:rPr>
            </a:b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Lorem ipsum dolor sit </a:t>
            </a:r>
            <a:r>
              <a:rPr lang="en-US" sz="1800" dirty="0" err="1">
                <a:solidFill>
                  <a:schemeClr val="bg1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amet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consectetur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adipiscin</a:t>
            </a:r>
            <a:endParaRPr lang="en-CA" dirty="0">
              <a:solidFill>
                <a:schemeClr val="bg1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062DAF5-4434-872E-A26A-413AFFDD8E9B}"/>
              </a:ext>
            </a:extLst>
          </p:cNvPr>
          <p:cNvSpPr txBox="1"/>
          <p:nvPr/>
        </p:nvSpPr>
        <p:spPr>
          <a:xfrm>
            <a:off x="659070" y="996623"/>
            <a:ext cx="6570720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600" i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Poppins"/>
              </a:rPr>
              <a:t>What’s the difference between </a:t>
            </a:r>
            <a:r>
              <a:rPr lang="en-US" sz="3600" i="1" dirty="0">
                <a:solidFill>
                  <a:srgbClr val="007961"/>
                </a:solidFill>
                <a:latin typeface="Arial" panose="020B0604020202020204" pitchFamily="34" charset="0"/>
                <a:cs typeface="Poppins"/>
              </a:rPr>
              <a:t>Lorem</a:t>
            </a:r>
            <a:r>
              <a:rPr lang="en-US" sz="3600" i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Poppins"/>
              </a:rPr>
              <a:t> vs </a:t>
            </a:r>
            <a:r>
              <a:rPr lang="en-US" sz="3600" i="1" dirty="0">
                <a:solidFill>
                  <a:srgbClr val="007961"/>
                </a:solidFill>
                <a:latin typeface="Arial" panose="020B0604020202020204" pitchFamily="34" charset="0"/>
                <a:cs typeface="Poppins"/>
              </a:rPr>
              <a:t>Ipsum</a:t>
            </a:r>
            <a:endParaRPr lang="en-ID" sz="3600" i="1" dirty="0">
              <a:solidFill>
                <a:srgbClr val="007961"/>
              </a:solidFill>
              <a:latin typeface="Arial" panose="020B0604020202020204" pitchFamily="34" charset="0"/>
              <a:cs typeface="Poppin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ED56E32-99D4-FAA5-CC53-9F23C5CD50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10000"/>
          </a:blip>
          <a:srcRect l="5618" t="-4" r="6017" b="42712"/>
          <a:stretch/>
        </p:blipFill>
        <p:spPr>
          <a:xfrm>
            <a:off x="0" y="6132941"/>
            <a:ext cx="12240000" cy="3770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4424B42-F640-BC34-4BD2-6FEB2C50E0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985836"/>
            <a:ext cx="12204000" cy="53705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154DB1-24B7-53AA-C222-D373852E197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3905" y="5840364"/>
            <a:ext cx="3241023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9400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DF5AA2D-1505-8E9B-092A-296E926151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79214" y="10633"/>
            <a:ext cx="8991524" cy="684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8906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58E66627-48F3-8FE2-03A5-9D5BB760833D}"/>
              </a:ext>
            </a:extLst>
          </p:cNvPr>
          <p:cNvSpPr txBox="1"/>
          <p:nvPr/>
        </p:nvSpPr>
        <p:spPr>
          <a:xfrm>
            <a:off x="2249259" y="3714823"/>
            <a:ext cx="596704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1" dirty="0">
                <a:solidFill>
                  <a:srgbClr val="0079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en-ID" sz="6600" b="1" dirty="0">
              <a:solidFill>
                <a:srgbClr val="00796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raphic 12">
            <a:extLst>
              <a:ext uri="{FF2B5EF4-FFF2-40B4-BE49-F238E27FC236}">
                <a16:creationId xmlns:a16="http://schemas.microsoft.com/office/drawing/2014/main" id="{0B113EA0-412B-DC7A-35C1-774313891BAE}"/>
              </a:ext>
            </a:extLst>
          </p:cNvPr>
          <p:cNvSpPr/>
          <p:nvPr/>
        </p:nvSpPr>
        <p:spPr>
          <a:xfrm>
            <a:off x="835970" y="3602519"/>
            <a:ext cx="482730" cy="323165"/>
          </a:xfrm>
          <a:custGeom>
            <a:avLst/>
            <a:gdLst>
              <a:gd name="connsiteX0" fmla="*/ 3145818 w 5127973"/>
              <a:gd name="connsiteY0" fmla="*/ 1954009 h 3432924"/>
              <a:gd name="connsiteX1" fmla="*/ 2618133 w 5127973"/>
              <a:gd name="connsiteY1" fmla="*/ 2700769 h 3432924"/>
              <a:gd name="connsiteX2" fmla="*/ 3423948 w 5127973"/>
              <a:gd name="connsiteY2" fmla="*/ 2380729 h 3432924"/>
              <a:gd name="connsiteX3" fmla="*/ 4256433 w 5127973"/>
              <a:gd name="connsiteY3" fmla="*/ 2375014 h 3432924"/>
              <a:gd name="connsiteX4" fmla="*/ 3360130 w 5127973"/>
              <a:gd name="connsiteY4" fmla="*/ 2497887 h 3432924"/>
              <a:gd name="connsiteX5" fmla="*/ 2500976 w 5127973"/>
              <a:gd name="connsiteY5" fmla="*/ 2977947 h 3432924"/>
              <a:gd name="connsiteX6" fmla="*/ 2500976 w 5127973"/>
              <a:gd name="connsiteY6" fmla="*/ 2780779 h 3432924"/>
              <a:gd name="connsiteX7" fmla="*/ 1887565 w 5127973"/>
              <a:gd name="connsiteY7" fmla="*/ 1533004 h 3432924"/>
              <a:gd name="connsiteX8" fmla="*/ 964593 w 5127973"/>
              <a:gd name="connsiteY8" fmla="*/ 716712 h 3432924"/>
              <a:gd name="connsiteX9" fmla="*/ 1903758 w 5127973"/>
              <a:gd name="connsiteY9" fmla="*/ 1346314 h 3432924"/>
              <a:gd name="connsiteX10" fmla="*/ 2570508 w 5127973"/>
              <a:gd name="connsiteY10" fmla="*/ 2316912 h 3432924"/>
              <a:gd name="connsiteX11" fmla="*/ 2538123 w 5127973"/>
              <a:gd name="connsiteY11" fmla="*/ 1073899 h 3432924"/>
              <a:gd name="connsiteX12" fmla="*/ 4473 w 5127973"/>
              <a:gd name="connsiteY12" fmla="*/ 1384 h 3432924"/>
              <a:gd name="connsiteX13" fmla="*/ 852198 w 5127973"/>
              <a:gd name="connsiteY13" fmla="*/ 2044497 h 3432924"/>
              <a:gd name="connsiteX14" fmla="*/ 2286663 w 5127973"/>
              <a:gd name="connsiteY14" fmla="*/ 2487409 h 3432924"/>
              <a:gd name="connsiteX15" fmla="*/ 2372388 w 5127973"/>
              <a:gd name="connsiteY15" fmla="*/ 2737917 h 3432924"/>
              <a:gd name="connsiteX16" fmla="*/ 2206653 w 5127973"/>
              <a:gd name="connsiteY16" fmla="*/ 3197022 h 3432924"/>
              <a:gd name="connsiteX17" fmla="*/ 2297140 w 5127973"/>
              <a:gd name="connsiteY17" fmla="*/ 3399904 h 3432924"/>
              <a:gd name="connsiteX18" fmla="*/ 2440968 w 5127973"/>
              <a:gd name="connsiteY18" fmla="*/ 3399904 h 3432924"/>
              <a:gd name="connsiteX19" fmla="*/ 2473353 w 5127973"/>
              <a:gd name="connsiteY19" fmla="*/ 3180829 h 3432924"/>
              <a:gd name="connsiteX20" fmla="*/ 2547648 w 5127973"/>
              <a:gd name="connsiteY20" fmla="*/ 3037002 h 3432924"/>
              <a:gd name="connsiteX21" fmla="*/ 2558126 w 5127973"/>
              <a:gd name="connsiteY21" fmla="*/ 3026524 h 3432924"/>
              <a:gd name="connsiteX22" fmla="*/ 2712430 w 5127973"/>
              <a:gd name="connsiteY22" fmla="*/ 2909367 h 3432924"/>
              <a:gd name="connsiteX23" fmla="*/ 3773516 w 5127973"/>
              <a:gd name="connsiteY23" fmla="*/ 3223692 h 3432924"/>
              <a:gd name="connsiteX24" fmla="*/ 5127971 w 5127973"/>
              <a:gd name="connsiteY24" fmla="*/ 2316912 h 3432924"/>
              <a:gd name="connsiteX25" fmla="*/ 3145818 w 5127973"/>
              <a:gd name="connsiteY25" fmla="*/ 1954009 h 3432924"/>
              <a:gd name="connsiteX26" fmla="*/ 3145818 w 5127973"/>
              <a:gd name="connsiteY26" fmla="*/ 1954009 h 34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27973" h="3432924">
                <a:moveTo>
                  <a:pt x="3145818" y="1954009"/>
                </a:moveTo>
                <a:cubicBezTo>
                  <a:pt x="2601941" y="2124507"/>
                  <a:pt x="2618133" y="2700769"/>
                  <a:pt x="2618133" y="2700769"/>
                </a:cubicBezTo>
                <a:cubicBezTo>
                  <a:pt x="2618133" y="2700769"/>
                  <a:pt x="2959128" y="2466454"/>
                  <a:pt x="3423948" y="2380729"/>
                </a:cubicBezTo>
                <a:cubicBezTo>
                  <a:pt x="4031643" y="2268334"/>
                  <a:pt x="4256433" y="2375014"/>
                  <a:pt x="4256433" y="2375014"/>
                </a:cubicBezTo>
                <a:cubicBezTo>
                  <a:pt x="4256433" y="2375014"/>
                  <a:pt x="4085936" y="2354059"/>
                  <a:pt x="3360130" y="2497887"/>
                </a:cubicBezTo>
                <a:cubicBezTo>
                  <a:pt x="2960080" y="2577897"/>
                  <a:pt x="2619086" y="2855074"/>
                  <a:pt x="2500976" y="2977947"/>
                </a:cubicBezTo>
                <a:cubicBezTo>
                  <a:pt x="2506691" y="2903652"/>
                  <a:pt x="2506691" y="2834119"/>
                  <a:pt x="2500976" y="2780779"/>
                </a:cubicBezTo>
                <a:cubicBezTo>
                  <a:pt x="2484783" y="2615044"/>
                  <a:pt x="2320001" y="1964487"/>
                  <a:pt x="1887565" y="1533004"/>
                </a:cubicBezTo>
                <a:cubicBezTo>
                  <a:pt x="1173190" y="823392"/>
                  <a:pt x="964593" y="716712"/>
                  <a:pt x="964593" y="716712"/>
                </a:cubicBezTo>
                <a:cubicBezTo>
                  <a:pt x="964593" y="716712"/>
                  <a:pt x="1295110" y="759574"/>
                  <a:pt x="1903758" y="1346314"/>
                </a:cubicBezTo>
                <a:cubicBezTo>
                  <a:pt x="2367626" y="1793989"/>
                  <a:pt x="2570508" y="2316912"/>
                  <a:pt x="2570508" y="2316912"/>
                </a:cubicBezTo>
                <a:cubicBezTo>
                  <a:pt x="2570508" y="2316912"/>
                  <a:pt x="3018183" y="1676832"/>
                  <a:pt x="2538123" y="1073899"/>
                </a:cubicBezTo>
                <a:cubicBezTo>
                  <a:pt x="1598958" y="-83388"/>
                  <a:pt x="4473" y="1384"/>
                  <a:pt x="4473" y="1384"/>
                </a:cubicBezTo>
                <a:cubicBezTo>
                  <a:pt x="4473" y="1384"/>
                  <a:pt x="-112685" y="1158672"/>
                  <a:pt x="852198" y="2044497"/>
                </a:cubicBezTo>
                <a:cubicBezTo>
                  <a:pt x="1412268" y="2556942"/>
                  <a:pt x="2031393" y="2530272"/>
                  <a:pt x="2286663" y="2487409"/>
                </a:cubicBezTo>
                <a:cubicBezTo>
                  <a:pt x="2319048" y="2556942"/>
                  <a:pt x="2345718" y="2641714"/>
                  <a:pt x="2372388" y="2737917"/>
                </a:cubicBezTo>
                <a:cubicBezTo>
                  <a:pt x="2446683" y="3010332"/>
                  <a:pt x="2206653" y="3197022"/>
                  <a:pt x="2206653" y="3197022"/>
                </a:cubicBezTo>
                <a:cubicBezTo>
                  <a:pt x="2206653" y="3197022"/>
                  <a:pt x="2079018" y="3266554"/>
                  <a:pt x="2297140" y="3399904"/>
                </a:cubicBezTo>
                <a:cubicBezTo>
                  <a:pt x="2414298" y="3474199"/>
                  <a:pt x="2440968" y="3399904"/>
                  <a:pt x="2440968" y="3399904"/>
                </a:cubicBezTo>
                <a:cubicBezTo>
                  <a:pt x="2440968" y="3399904"/>
                  <a:pt x="2457161" y="3303702"/>
                  <a:pt x="2473353" y="3180829"/>
                </a:cubicBezTo>
                <a:cubicBezTo>
                  <a:pt x="2479068" y="3127489"/>
                  <a:pt x="2505738" y="3074149"/>
                  <a:pt x="2547648" y="3037002"/>
                </a:cubicBezTo>
                <a:cubicBezTo>
                  <a:pt x="2553363" y="3031287"/>
                  <a:pt x="2558126" y="3031287"/>
                  <a:pt x="2558126" y="3026524"/>
                </a:cubicBezTo>
                <a:cubicBezTo>
                  <a:pt x="2611466" y="2978899"/>
                  <a:pt x="2664805" y="2940799"/>
                  <a:pt x="2712430" y="2909367"/>
                </a:cubicBezTo>
                <a:cubicBezTo>
                  <a:pt x="2851495" y="3037002"/>
                  <a:pt x="3219161" y="3309417"/>
                  <a:pt x="3773516" y="3223692"/>
                </a:cubicBezTo>
                <a:cubicBezTo>
                  <a:pt x="4727921" y="3079864"/>
                  <a:pt x="5127971" y="2316912"/>
                  <a:pt x="5127971" y="2316912"/>
                </a:cubicBezTo>
                <a:cubicBezTo>
                  <a:pt x="5129875" y="2316912"/>
                  <a:pt x="4191663" y="1623492"/>
                  <a:pt x="3145818" y="1954009"/>
                </a:cubicBezTo>
                <a:lnTo>
                  <a:pt x="3145818" y="1954009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17" name="Rectangle: Rounded Corners 51">
            <a:extLst>
              <a:ext uri="{FF2B5EF4-FFF2-40B4-BE49-F238E27FC236}">
                <a16:creationId xmlns:a16="http://schemas.microsoft.com/office/drawing/2014/main" id="{670D248E-8D1E-E80A-C3B5-20D06CDBB0CA}"/>
              </a:ext>
            </a:extLst>
          </p:cNvPr>
          <p:cNvSpPr/>
          <p:nvPr/>
        </p:nvSpPr>
        <p:spPr>
          <a:xfrm>
            <a:off x="792894" y="669726"/>
            <a:ext cx="12754592" cy="2759274"/>
          </a:xfrm>
          <a:prstGeom prst="roundRect">
            <a:avLst>
              <a:gd name="adj" fmla="val 10965"/>
            </a:avLst>
          </a:prstGeom>
          <a:solidFill>
            <a:srgbClr val="007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6A6141-02B1-8913-081B-E0B29D23555A}"/>
              </a:ext>
            </a:extLst>
          </p:cNvPr>
          <p:cNvSpPr txBox="1"/>
          <p:nvPr/>
        </p:nvSpPr>
        <p:spPr>
          <a:xfrm>
            <a:off x="1132537" y="1095255"/>
            <a:ext cx="931379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latin typeface="Whitney Bold"/>
                <a:ea typeface="Whitney Bold"/>
                <a:cs typeface="Whitney Bold"/>
                <a:sym typeface="Whitney Bold"/>
              </a:defRPr>
            </a:pPr>
            <a:r>
              <a:rPr lang="en-CA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Forestry &amp; Environmental Stewardship Presentation Template</a:t>
            </a:r>
          </a:p>
          <a:p>
            <a:pPr>
              <a:defRPr sz="1400">
                <a:latin typeface="Whitney Medium"/>
                <a:ea typeface="Whitney Medium"/>
                <a:cs typeface="Whitney Medium"/>
                <a:sym typeface="Whitney Medium"/>
              </a:defRPr>
            </a:pPr>
            <a:endParaRPr lang="en-CA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 sz="1400">
                <a:latin typeface="Whitney Medium"/>
                <a:ea typeface="Whitney Medium"/>
                <a:cs typeface="Whitney Medium"/>
                <a:sym typeface="Whitney Medium"/>
              </a:defRPr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this as a starting point to pull from as you tailor your own for specific presentations to modify as you please.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38FB44-D245-D574-5B6A-4BCD3B00039B}"/>
              </a:ext>
            </a:extLst>
          </p:cNvPr>
          <p:cNvSpPr txBox="1"/>
          <p:nvPr/>
        </p:nvSpPr>
        <p:spPr>
          <a:xfrm>
            <a:off x="3784322" y="2028614"/>
            <a:ext cx="67717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Tell a story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9144B0-60EB-080C-0B3D-A4A8ADB86DE9}"/>
              </a:ext>
            </a:extLst>
          </p:cNvPr>
          <p:cNvSpPr txBox="1"/>
          <p:nvPr/>
        </p:nvSpPr>
        <p:spPr>
          <a:xfrm>
            <a:off x="1132537" y="2120948"/>
            <a:ext cx="35687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importantly…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AF7694-FD0D-CE24-CC1B-98F1130E3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9259" y="4659310"/>
            <a:ext cx="5462252" cy="495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C66B26-5D8E-6AAB-7543-61692D37C9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330" y="3305248"/>
            <a:ext cx="1659511" cy="168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74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CB2A3F0-B0E1-0A27-F656-D759134EAA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7139" y="2592"/>
            <a:ext cx="3017404" cy="688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1C0671F-3C7B-9617-958E-954EC168C9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920000" cy="342627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226476A-35EC-3811-480C-E6971649A1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3569" y="4659919"/>
            <a:ext cx="4080000" cy="2208383"/>
          </a:xfrm>
          <a:prstGeom prst="rect">
            <a:avLst/>
          </a:prstGeom>
        </p:spPr>
      </p:pic>
      <p:pic>
        <p:nvPicPr>
          <p:cNvPr id="7" name="Picture 6" hidden="1">
            <a:extLst>
              <a:ext uri="{FF2B5EF4-FFF2-40B4-BE49-F238E27FC236}">
                <a16:creationId xmlns:a16="http://schemas.microsoft.com/office/drawing/2014/main" id="{593AE250-F086-515C-7F0B-4BE1B97BB2C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77542"/>
            <a:ext cx="4920000" cy="33543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3111410-88B4-D9C2-489B-FF69D08CB72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3569" y="4"/>
            <a:ext cx="4080000" cy="23292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005108-A5A9-E8E6-ED5F-3B3F3B2F797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3569" y="-1550"/>
            <a:ext cx="4080000" cy="23292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B9DE091-1933-69E5-378A-6ABBB501391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3569" y="2396634"/>
            <a:ext cx="4080000" cy="22021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604F546-D19F-50EB-0E17-D87E7A1D2AF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05"/>
          <a:stretch>
            <a:fillRect/>
          </a:stretch>
        </p:blipFill>
        <p:spPr>
          <a:xfrm>
            <a:off x="0" y="3484302"/>
            <a:ext cx="4918799" cy="3384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ABF6DED-B590-1291-45E2-D398215D0DF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9"/>
          <a:stretch>
            <a:fillRect/>
          </a:stretch>
        </p:blipFill>
        <p:spPr>
          <a:xfrm>
            <a:off x="5004769" y="2395080"/>
            <a:ext cx="4077600" cy="22021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2F393-8686-1640-BEF8-FFEED2E0B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12">
            <a:extLst>
              <a:ext uri="{FF2B5EF4-FFF2-40B4-BE49-F238E27FC236}">
                <a16:creationId xmlns:a16="http://schemas.microsoft.com/office/drawing/2014/main" id="{A095A4B5-691C-B4E5-A294-097CD8E13A64}"/>
              </a:ext>
            </a:extLst>
          </p:cNvPr>
          <p:cNvSpPr/>
          <p:nvPr/>
        </p:nvSpPr>
        <p:spPr>
          <a:xfrm>
            <a:off x="10807167" y="4757166"/>
            <a:ext cx="482730" cy="323165"/>
          </a:xfrm>
          <a:custGeom>
            <a:avLst/>
            <a:gdLst>
              <a:gd name="connsiteX0" fmla="*/ 3145818 w 5127973"/>
              <a:gd name="connsiteY0" fmla="*/ 1954009 h 3432924"/>
              <a:gd name="connsiteX1" fmla="*/ 2618133 w 5127973"/>
              <a:gd name="connsiteY1" fmla="*/ 2700769 h 3432924"/>
              <a:gd name="connsiteX2" fmla="*/ 3423948 w 5127973"/>
              <a:gd name="connsiteY2" fmla="*/ 2380729 h 3432924"/>
              <a:gd name="connsiteX3" fmla="*/ 4256433 w 5127973"/>
              <a:gd name="connsiteY3" fmla="*/ 2375014 h 3432924"/>
              <a:gd name="connsiteX4" fmla="*/ 3360130 w 5127973"/>
              <a:gd name="connsiteY4" fmla="*/ 2497887 h 3432924"/>
              <a:gd name="connsiteX5" fmla="*/ 2500976 w 5127973"/>
              <a:gd name="connsiteY5" fmla="*/ 2977947 h 3432924"/>
              <a:gd name="connsiteX6" fmla="*/ 2500976 w 5127973"/>
              <a:gd name="connsiteY6" fmla="*/ 2780779 h 3432924"/>
              <a:gd name="connsiteX7" fmla="*/ 1887565 w 5127973"/>
              <a:gd name="connsiteY7" fmla="*/ 1533004 h 3432924"/>
              <a:gd name="connsiteX8" fmla="*/ 964593 w 5127973"/>
              <a:gd name="connsiteY8" fmla="*/ 716712 h 3432924"/>
              <a:gd name="connsiteX9" fmla="*/ 1903758 w 5127973"/>
              <a:gd name="connsiteY9" fmla="*/ 1346314 h 3432924"/>
              <a:gd name="connsiteX10" fmla="*/ 2570508 w 5127973"/>
              <a:gd name="connsiteY10" fmla="*/ 2316912 h 3432924"/>
              <a:gd name="connsiteX11" fmla="*/ 2538123 w 5127973"/>
              <a:gd name="connsiteY11" fmla="*/ 1073899 h 3432924"/>
              <a:gd name="connsiteX12" fmla="*/ 4473 w 5127973"/>
              <a:gd name="connsiteY12" fmla="*/ 1384 h 3432924"/>
              <a:gd name="connsiteX13" fmla="*/ 852198 w 5127973"/>
              <a:gd name="connsiteY13" fmla="*/ 2044497 h 3432924"/>
              <a:gd name="connsiteX14" fmla="*/ 2286663 w 5127973"/>
              <a:gd name="connsiteY14" fmla="*/ 2487409 h 3432924"/>
              <a:gd name="connsiteX15" fmla="*/ 2372388 w 5127973"/>
              <a:gd name="connsiteY15" fmla="*/ 2737917 h 3432924"/>
              <a:gd name="connsiteX16" fmla="*/ 2206653 w 5127973"/>
              <a:gd name="connsiteY16" fmla="*/ 3197022 h 3432924"/>
              <a:gd name="connsiteX17" fmla="*/ 2297140 w 5127973"/>
              <a:gd name="connsiteY17" fmla="*/ 3399904 h 3432924"/>
              <a:gd name="connsiteX18" fmla="*/ 2440968 w 5127973"/>
              <a:gd name="connsiteY18" fmla="*/ 3399904 h 3432924"/>
              <a:gd name="connsiteX19" fmla="*/ 2473353 w 5127973"/>
              <a:gd name="connsiteY19" fmla="*/ 3180829 h 3432924"/>
              <a:gd name="connsiteX20" fmla="*/ 2547648 w 5127973"/>
              <a:gd name="connsiteY20" fmla="*/ 3037002 h 3432924"/>
              <a:gd name="connsiteX21" fmla="*/ 2558126 w 5127973"/>
              <a:gd name="connsiteY21" fmla="*/ 3026524 h 3432924"/>
              <a:gd name="connsiteX22" fmla="*/ 2712430 w 5127973"/>
              <a:gd name="connsiteY22" fmla="*/ 2909367 h 3432924"/>
              <a:gd name="connsiteX23" fmla="*/ 3773516 w 5127973"/>
              <a:gd name="connsiteY23" fmla="*/ 3223692 h 3432924"/>
              <a:gd name="connsiteX24" fmla="*/ 5127971 w 5127973"/>
              <a:gd name="connsiteY24" fmla="*/ 2316912 h 3432924"/>
              <a:gd name="connsiteX25" fmla="*/ 3145818 w 5127973"/>
              <a:gd name="connsiteY25" fmla="*/ 1954009 h 3432924"/>
              <a:gd name="connsiteX26" fmla="*/ 3145818 w 5127973"/>
              <a:gd name="connsiteY26" fmla="*/ 1954009 h 34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27973" h="3432924">
                <a:moveTo>
                  <a:pt x="3145818" y="1954009"/>
                </a:moveTo>
                <a:cubicBezTo>
                  <a:pt x="2601941" y="2124507"/>
                  <a:pt x="2618133" y="2700769"/>
                  <a:pt x="2618133" y="2700769"/>
                </a:cubicBezTo>
                <a:cubicBezTo>
                  <a:pt x="2618133" y="2700769"/>
                  <a:pt x="2959128" y="2466454"/>
                  <a:pt x="3423948" y="2380729"/>
                </a:cubicBezTo>
                <a:cubicBezTo>
                  <a:pt x="4031643" y="2268334"/>
                  <a:pt x="4256433" y="2375014"/>
                  <a:pt x="4256433" y="2375014"/>
                </a:cubicBezTo>
                <a:cubicBezTo>
                  <a:pt x="4256433" y="2375014"/>
                  <a:pt x="4085936" y="2354059"/>
                  <a:pt x="3360130" y="2497887"/>
                </a:cubicBezTo>
                <a:cubicBezTo>
                  <a:pt x="2960080" y="2577897"/>
                  <a:pt x="2619086" y="2855074"/>
                  <a:pt x="2500976" y="2977947"/>
                </a:cubicBezTo>
                <a:cubicBezTo>
                  <a:pt x="2506691" y="2903652"/>
                  <a:pt x="2506691" y="2834119"/>
                  <a:pt x="2500976" y="2780779"/>
                </a:cubicBezTo>
                <a:cubicBezTo>
                  <a:pt x="2484783" y="2615044"/>
                  <a:pt x="2320001" y="1964487"/>
                  <a:pt x="1887565" y="1533004"/>
                </a:cubicBezTo>
                <a:cubicBezTo>
                  <a:pt x="1173190" y="823392"/>
                  <a:pt x="964593" y="716712"/>
                  <a:pt x="964593" y="716712"/>
                </a:cubicBezTo>
                <a:cubicBezTo>
                  <a:pt x="964593" y="716712"/>
                  <a:pt x="1295110" y="759574"/>
                  <a:pt x="1903758" y="1346314"/>
                </a:cubicBezTo>
                <a:cubicBezTo>
                  <a:pt x="2367626" y="1793989"/>
                  <a:pt x="2570508" y="2316912"/>
                  <a:pt x="2570508" y="2316912"/>
                </a:cubicBezTo>
                <a:cubicBezTo>
                  <a:pt x="2570508" y="2316912"/>
                  <a:pt x="3018183" y="1676832"/>
                  <a:pt x="2538123" y="1073899"/>
                </a:cubicBezTo>
                <a:cubicBezTo>
                  <a:pt x="1598958" y="-83388"/>
                  <a:pt x="4473" y="1384"/>
                  <a:pt x="4473" y="1384"/>
                </a:cubicBezTo>
                <a:cubicBezTo>
                  <a:pt x="4473" y="1384"/>
                  <a:pt x="-112685" y="1158672"/>
                  <a:pt x="852198" y="2044497"/>
                </a:cubicBezTo>
                <a:cubicBezTo>
                  <a:pt x="1412268" y="2556942"/>
                  <a:pt x="2031393" y="2530272"/>
                  <a:pt x="2286663" y="2487409"/>
                </a:cubicBezTo>
                <a:cubicBezTo>
                  <a:pt x="2319048" y="2556942"/>
                  <a:pt x="2345718" y="2641714"/>
                  <a:pt x="2372388" y="2737917"/>
                </a:cubicBezTo>
                <a:cubicBezTo>
                  <a:pt x="2446683" y="3010332"/>
                  <a:pt x="2206653" y="3197022"/>
                  <a:pt x="2206653" y="3197022"/>
                </a:cubicBezTo>
                <a:cubicBezTo>
                  <a:pt x="2206653" y="3197022"/>
                  <a:pt x="2079018" y="3266554"/>
                  <a:pt x="2297140" y="3399904"/>
                </a:cubicBezTo>
                <a:cubicBezTo>
                  <a:pt x="2414298" y="3474199"/>
                  <a:pt x="2440968" y="3399904"/>
                  <a:pt x="2440968" y="3399904"/>
                </a:cubicBezTo>
                <a:cubicBezTo>
                  <a:pt x="2440968" y="3399904"/>
                  <a:pt x="2457161" y="3303702"/>
                  <a:pt x="2473353" y="3180829"/>
                </a:cubicBezTo>
                <a:cubicBezTo>
                  <a:pt x="2479068" y="3127489"/>
                  <a:pt x="2505738" y="3074149"/>
                  <a:pt x="2547648" y="3037002"/>
                </a:cubicBezTo>
                <a:cubicBezTo>
                  <a:pt x="2553363" y="3031287"/>
                  <a:pt x="2558126" y="3031287"/>
                  <a:pt x="2558126" y="3026524"/>
                </a:cubicBezTo>
                <a:cubicBezTo>
                  <a:pt x="2611466" y="2978899"/>
                  <a:pt x="2664805" y="2940799"/>
                  <a:pt x="2712430" y="2909367"/>
                </a:cubicBezTo>
                <a:cubicBezTo>
                  <a:pt x="2851495" y="3037002"/>
                  <a:pt x="3219161" y="3309417"/>
                  <a:pt x="3773516" y="3223692"/>
                </a:cubicBezTo>
                <a:cubicBezTo>
                  <a:pt x="4727921" y="3079864"/>
                  <a:pt x="5127971" y="2316912"/>
                  <a:pt x="5127971" y="2316912"/>
                </a:cubicBezTo>
                <a:cubicBezTo>
                  <a:pt x="5129875" y="2316912"/>
                  <a:pt x="4191663" y="1623492"/>
                  <a:pt x="3145818" y="1954009"/>
                </a:cubicBezTo>
                <a:lnTo>
                  <a:pt x="3145818" y="1954009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latin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9D862C-D2F4-524B-C2A8-A76F6984DA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671" y="6014579"/>
            <a:ext cx="12234671" cy="223027"/>
          </a:xfrm>
          <a:prstGeom prst="rect">
            <a:avLst/>
          </a:prstGeom>
        </p:spPr>
      </p:pic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51FD49AF-6E52-8B50-E662-CE7032BD17CD}"/>
              </a:ext>
            </a:extLst>
          </p:cNvPr>
          <p:cNvSpPr txBox="1"/>
          <p:nvPr/>
        </p:nvSpPr>
        <p:spPr>
          <a:xfrm>
            <a:off x="4238446" y="914513"/>
            <a:ext cx="4726861" cy="61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2000" i="1" dirty="0">
                <a:solidFill>
                  <a:srgbClr val="007961"/>
                </a:solidFill>
                <a:latin typeface="Arial" panose="020B0604020202020204" pitchFamily="34" charset="0"/>
              </a:rPr>
              <a:t> fish ecology and</a:t>
            </a:r>
          </a:p>
          <a:p>
            <a:r>
              <a:rPr lang="en-CA" sz="2000" i="1" dirty="0">
                <a:solidFill>
                  <a:srgbClr val="007961"/>
                </a:solidFill>
                <a:latin typeface="Arial" panose="020B0604020202020204" pitchFamily="34" charset="0"/>
              </a:rPr>
              <a:t>                            habitat</a:t>
            </a:r>
            <a:endParaRPr sz="2000" i="1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EF9CE6BA-F9AF-4299-3B07-DEF6DF240255}"/>
              </a:ext>
            </a:extLst>
          </p:cNvPr>
          <p:cNvSpPr txBox="1"/>
          <p:nvPr/>
        </p:nvSpPr>
        <p:spPr>
          <a:xfrm>
            <a:off x="901949" y="811089"/>
            <a:ext cx="3994804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400" i="1" dirty="0">
                <a:solidFill>
                  <a:srgbClr val="007961"/>
                </a:solidFill>
                <a:latin typeface="Arial" panose="020B0604020202020204" pitchFamily="34" charset="0"/>
              </a:rPr>
              <a:t> community forestry</a:t>
            </a:r>
            <a:endParaRPr sz="2400" i="1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C76F214E-2FF7-B3A4-B755-202FDFE78D72}"/>
              </a:ext>
            </a:extLst>
          </p:cNvPr>
          <p:cNvSpPr txBox="1"/>
          <p:nvPr/>
        </p:nvSpPr>
        <p:spPr>
          <a:xfrm>
            <a:off x="6967781" y="1250145"/>
            <a:ext cx="285665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400" dirty="0">
                <a:solidFill>
                  <a:srgbClr val="FCD930"/>
                </a:solidFill>
                <a:latin typeface="Arial" panose="020B0604020202020204" pitchFamily="34" charset="0"/>
              </a:rPr>
              <a:t>wildlife protection</a:t>
            </a:r>
            <a:endParaRPr sz="2400" dirty="0">
              <a:solidFill>
                <a:srgbClr val="FCD93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0E2FA52-5C15-2224-4F82-91B8F0E69913}"/>
              </a:ext>
            </a:extLst>
          </p:cNvPr>
          <p:cNvSpPr txBox="1"/>
          <p:nvPr/>
        </p:nvSpPr>
        <p:spPr>
          <a:xfrm>
            <a:off x="4159322" y="1786734"/>
            <a:ext cx="2856655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dirty="0">
                <a:solidFill>
                  <a:srgbClr val="C00000"/>
                </a:solidFill>
                <a:latin typeface="Arial" panose="020B0604020202020204" pitchFamily="34" charset="0"/>
              </a:rPr>
              <a:t>conservation</a:t>
            </a:r>
            <a:endParaRPr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4F159426-B357-109D-8A35-1AC17FBC20AD}"/>
              </a:ext>
            </a:extLst>
          </p:cNvPr>
          <p:cNvSpPr txBox="1"/>
          <p:nvPr/>
        </p:nvSpPr>
        <p:spPr>
          <a:xfrm>
            <a:off x="6445772" y="1651620"/>
            <a:ext cx="460057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400" i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</a:rPr>
              <a:t>environmental policies</a:t>
            </a:r>
            <a:endParaRPr sz="2400" i="1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7075D6BA-EDD1-B555-CEE7-ECB1FF763039}"/>
              </a:ext>
            </a:extLst>
          </p:cNvPr>
          <p:cNvSpPr txBox="1"/>
          <p:nvPr/>
        </p:nvSpPr>
        <p:spPr>
          <a:xfrm>
            <a:off x="7144606" y="3456486"/>
            <a:ext cx="2856655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400" i="1" dirty="0">
                <a:solidFill>
                  <a:srgbClr val="007961"/>
                </a:solidFill>
                <a:latin typeface="Arial" panose="020B0604020202020204" pitchFamily="34" charset="0"/>
              </a:rPr>
              <a:t>saving </a:t>
            </a:r>
          </a:p>
          <a:p>
            <a:pPr algn="ctr"/>
            <a:r>
              <a:rPr lang="en-CA" sz="2400" i="1" dirty="0">
                <a:solidFill>
                  <a:srgbClr val="007961"/>
                </a:solidFill>
                <a:latin typeface="Arial" panose="020B0604020202020204" pitchFamily="34" charset="0"/>
              </a:rPr>
              <a:t>the planet</a:t>
            </a:r>
            <a:endParaRPr sz="2400" i="1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60530C3F-FABE-BA93-CF1B-EFA0ADC3AC55}"/>
              </a:ext>
            </a:extLst>
          </p:cNvPr>
          <p:cNvSpPr txBox="1"/>
          <p:nvPr/>
        </p:nvSpPr>
        <p:spPr>
          <a:xfrm>
            <a:off x="5326995" y="4679194"/>
            <a:ext cx="4991099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i="1" dirty="0">
                <a:solidFill>
                  <a:srgbClr val="007961"/>
                </a:solidFill>
                <a:latin typeface="Arial" panose="020B0604020202020204" pitchFamily="34" charset="0"/>
              </a:rPr>
              <a:t>protecting green spaces</a:t>
            </a:r>
            <a:endParaRPr i="1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635F7E1A-5D3C-46F4-D8AC-C3ACF689020E}"/>
              </a:ext>
            </a:extLst>
          </p:cNvPr>
          <p:cNvSpPr txBox="1"/>
          <p:nvPr/>
        </p:nvSpPr>
        <p:spPr>
          <a:xfrm>
            <a:off x="1977887" y="4438154"/>
            <a:ext cx="3990974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3200" dirty="0">
                <a:solidFill>
                  <a:srgbClr val="0070C0"/>
                </a:solidFill>
                <a:latin typeface="Arial" panose="020B0604020202020204" pitchFamily="34" charset="0"/>
              </a:rPr>
              <a:t>remote sensing</a:t>
            </a:r>
            <a:endParaRPr sz="32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ED221363-12A3-A713-D15A-38FA9FE17F30}"/>
              </a:ext>
            </a:extLst>
          </p:cNvPr>
          <p:cNvSpPr txBox="1"/>
          <p:nvPr/>
        </p:nvSpPr>
        <p:spPr>
          <a:xfrm>
            <a:off x="1977887" y="3607158"/>
            <a:ext cx="3990974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800" i="1" dirty="0">
                <a:solidFill>
                  <a:srgbClr val="FF0000"/>
                </a:solidFill>
                <a:latin typeface="Arial" panose="020B0604020202020204" pitchFamily="34" charset="0"/>
              </a:rPr>
              <a:t>remote </a:t>
            </a:r>
          </a:p>
          <a:p>
            <a:pPr algn="ctr"/>
            <a:r>
              <a:rPr lang="en-CA" sz="2800" i="1" dirty="0">
                <a:solidFill>
                  <a:srgbClr val="FF0000"/>
                </a:solidFill>
                <a:latin typeface="Arial" panose="020B0604020202020204" pitchFamily="34" charset="0"/>
              </a:rPr>
              <a:t>sensing</a:t>
            </a:r>
            <a:endParaRPr sz="2800" i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305D3776-8FFF-0D45-D48B-56C071486E93}"/>
              </a:ext>
            </a:extLst>
          </p:cNvPr>
          <p:cNvSpPr txBox="1"/>
          <p:nvPr/>
        </p:nvSpPr>
        <p:spPr>
          <a:xfrm>
            <a:off x="-101878" y="2953458"/>
            <a:ext cx="3990974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400" i="1" dirty="0">
                <a:solidFill>
                  <a:srgbClr val="002060"/>
                </a:solidFill>
                <a:latin typeface="Arial" panose="020B0604020202020204" pitchFamily="34" charset="0"/>
              </a:rPr>
              <a:t>renewable</a:t>
            </a:r>
          </a:p>
          <a:p>
            <a:pPr algn="ctr"/>
            <a:r>
              <a:rPr lang="en-CA" sz="2400" i="1" dirty="0">
                <a:solidFill>
                  <a:srgbClr val="002060"/>
                </a:solidFill>
                <a:latin typeface="Arial" panose="020B0604020202020204" pitchFamily="34" charset="0"/>
              </a:rPr>
              <a:t>resources</a:t>
            </a:r>
            <a:endParaRPr sz="2400" i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AB5F8C7F-1272-0361-7DC8-05CB0725DBB7}"/>
              </a:ext>
            </a:extLst>
          </p:cNvPr>
          <p:cNvSpPr txBox="1"/>
          <p:nvPr/>
        </p:nvSpPr>
        <p:spPr>
          <a:xfrm>
            <a:off x="611653" y="1933982"/>
            <a:ext cx="3990974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400" i="1" dirty="0">
                <a:solidFill>
                  <a:srgbClr val="0070C0"/>
                </a:solidFill>
                <a:latin typeface="Arial" panose="020B0604020202020204" pitchFamily="34" charset="0"/>
              </a:rPr>
              <a:t>renewable</a:t>
            </a:r>
          </a:p>
          <a:p>
            <a:pPr algn="ctr"/>
            <a:r>
              <a:rPr lang="en-CA" sz="2400" i="1" dirty="0">
                <a:solidFill>
                  <a:srgbClr val="0070C0"/>
                </a:solidFill>
                <a:latin typeface="Arial" panose="020B0604020202020204" pitchFamily="34" charset="0"/>
              </a:rPr>
              <a:t>resources</a:t>
            </a:r>
            <a:endParaRPr sz="24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2362799D-FC8D-B384-C5A2-CE951A1382A0}"/>
              </a:ext>
            </a:extLst>
          </p:cNvPr>
          <p:cNvSpPr txBox="1"/>
          <p:nvPr/>
        </p:nvSpPr>
        <p:spPr>
          <a:xfrm>
            <a:off x="2479637" y="1206204"/>
            <a:ext cx="285665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400" i="1" dirty="0">
                <a:solidFill>
                  <a:srgbClr val="FCD930"/>
                </a:solidFill>
                <a:latin typeface="Arial" panose="020B0604020202020204" pitchFamily="34" charset="0"/>
              </a:rPr>
              <a:t>green infrastructure</a:t>
            </a:r>
            <a:endParaRPr sz="2400" i="1" dirty="0">
              <a:solidFill>
                <a:srgbClr val="FCD930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34BB6DBA-5DC4-EC96-3CB9-000E791D818F}"/>
              </a:ext>
            </a:extLst>
          </p:cNvPr>
          <p:cNvSpPr txBox="1"/>
          <p:nvPr/>
        </p:nvSpPr>
        <p:spPr>
          <a:xfrm>
            <a:off x="4003396" y="3825818"/>
            <a:ext cx="3990974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400" i="1" dirty="0">
                <a:solidFill>
                  <a:srgbClr val="00B050"/>
                </a:solidFill>
                <a:latin typeface="Arial" panose="020B0604020202020204" pitchFamily="34" charset="0"/>
              </a:rPr>
              <a:t>saving the planet</a:t>
            </a:r>
            <a:endParaRPr sz="2400" i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2A0F9128-77D5-977F-B3CC-222439A9DB37}"/>
              </a:ext>
            </a:extLst>
          </p:cNvPr>
          <p:cNvSpPr txBox="1"/>
          <p:nvPr/>
        </p:nvSpPr>
        <p:spPr>
          <a:xfrm>
            <a:off x="2607140" y="2136473"/>
            <a:ext cx="6800850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6000" i="1" dirty="0">
                <a:solidFill>
                  <a:srgbClr val="002060"/>
                </a:solidFill>
                <a:latin typeface="Arial" panose="020B0604020202020204" pitchFamily="34" charset="0"/>
              </a:rPr>
              <a:t>sustainability</a:t>
            </a:r>
            <a:endParaRPr sz="6000" i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A441010-FA85-ABE8-20AC-D8931928A9B2}"/>
              </a:ext>
            </a:extLst>
          </p:cNvPr>
          <p:cNvSpPr txBox="1"/>
          <p:nvPr/>
        </p:nvSpPr>
        <p:spPr>
          <a:xfrm>
            <a:off x="3352129" y="2868941"/>
            <a:ext cx="4965977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5400" i="1" dirty="0">
                <a:solidFill>
                  <a:srgbClr val="C00000"/>
                </a:solidFill>
                <a:latin typeface="Arial" panose="020B0604020202020204" pitchFamily="34" charset="0"/>
              </a:rPr>
              <a:t>climate change </a:t>
            </a:r>
            <a:endParaRPr sz="5400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15A34EF4-FC40-29DB-CCF2-68C7C369646A}"/>
              </a:ext>
            </a:extLst>
          </p:cNvPr>
          <p:cNvSpPr txBox="1"/>
          <p:nvPr/>
        </p:nvSpPr>
        <p:spPr>
          <a:xfrm>
            <a:off x="2393671" y="499449"/>
            <a:ext cx="3769790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1600" i="1" dirty="0">
                <a:solidFill>
                  <a:srgbClr val="C00000"/>
                </a:solidFill>
                <a:latin typeface="Arial" panose="020B0604020202020204" pitchFamily="34" charset="0"/>
              </a:rPr>
              <a:t>tall wood buildings</a:t>
            </a:r>
            <a:endParaRPr sz="1600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D2900FA6-69BA-7647-93E1-6576038C9FF6}"/>
              </a:ext>
            </a:extLst>
          </p:cNvPr>
          <p:cNvSpPr txBox="1"/>
          <p:nvPr/>
        </p:nvSpPr>
        <p:spPr>
          <a:xfrm>
            <a:off x="-101878" y="2661021"/>
            <a:ext cx="3769790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1600" i="1" dirty="0">
                <a:solidFill>
                  <a:schemeClr val="accent4"/>
                </a:solidFill>
                <a:latin typeface="Arial" panose="020B0604020202020204" pitchFamily="34" charset="0"/>
              </a:rPr>
              <a:t>ecological economics</a:t>
            </a:r>
            <a:endParaRPr sz="1600" i="1" dirty="0">
              <a:solidFill>
                <a:schemeClr val="accent4"/>
              </a:solidFill>
              <a:latin typeface="Arial" panose="020B0604020202020204" pitchFamily="34" charset="0"/>
            </a:endParaRPr>
          </a:p>
        </p:txBody>
      </p:sp>
      <p:sp>
        <p:nvSpPr>
          <p:cNvPr id="29" name="Text Placeholder 8">
            <a:extLst>
              <a:ext uri="{FF2B5EF4-FFF2-40B4-BE49-F238E27FC236}">
                <a16:creationId xmlns:a16="http://schemas.microsoft.com/office/drawing/2014/main" id="{83945262-D8AF-FA33-A980-7E4D6B96792F}"/>
              </a:ext>
            </a:extLst>
          </p:cNvPr>
          <p:cNvSpPr txBox="1"/>
          <p:nvPr/>
        </p:nvSpPr>
        <p:spPr>
          <a:xfrm>
            <a:off x="-712533" y="3742081"/>
            <a:ext cx="4991099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400" i="1" dirty="0">
                <a:solidFill>
                  <a:srgbClr val="007961"/>
                </a:solidFill>
                <a:latin typeface="Arial" panose="020B0604020202020204" pitchFamily="34" charset="0"/>
              </a:rPr>
              <a:t>green spaces</a:t>
            </a:r>
            <a:endParaRPr sz="2400" i="1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2693AE32-8DC7-5B33-399F-BAA3E0AB9B63}"/>
              </a:ext>
            </a:extLst>
          </p:cNvPr>
          <p:cNvSpPr txBox="1"/>
          <p:nvPr/>
        </p:nvSpPr>
        <p:spPr>
          <a:xfrm>
            <a:off x="138174" y="4204442"/>
            <a:ext cx="3769790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1600" i="1" dirty="0">
                <a:solidFill>
                  <a:schemeClr val="accent4"/>
                </a:solidFill>
                <a:latin typeface="Arial" panose="020B0604020202020204" pitchFamily="34" charset="0"/>
              </a:rPr>
              <a:t>aquatic systems</a:t>
            </a:r>
            <a:endParaRPr sz="1600" i="1" dirty="0">
              <a:solidFill>
                <a:schemeClr val="accent4"/>
              </a:solidFill>
              <a:latin typeface="Arial" panose="020B0604020202020204" pitchFamily="34" charset="0"/>
            </a:endParaRP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4ADCA54B-FBB6-23B8-D1D2-928479E92913}"/>
              </a:ext>
            </a:extLst>
          </p:cNvPr>
          <p:cNvSpPr txBox="1"/>
          <p:nvPr/>
        </p:nvSpPr>
        <p:spPr>
          <a:xfrm>
            <a:off x="5968861" y="4369204"/>
            <a:ext cx="3769790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1600" i="1" dirty="0">
                <a:solidFill>
                  <a:srgbClr val="C00000"/>
                </a:solidFill>
                <a:latin typeface="Arial" panose="020B0604020202020204" pitchFamily="34" charset="0"/>
              </a:rPr>
              <a:t>wildlife camera trapping</a:t>
            </a:r>
            <a:endParaRPr sz="1600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1718B59F-3318-A989-2F86-5DC413CFDD2A}"/>
              </a:ext>
            </a:extLst>
          </p:cNvPr>
          <p:cNvSpPr txBox="1"/>
          <p:nvPr/>
        </p:nvSpPr>
        <p:spPr>
          <a:xfrm>
            <a:off x="8396108" y="2335554"/>
            <a:ext cx="2856655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400" i="1" dirty="0">
                <a:solidFill>
                  <a:srgbClr val="007961"/>
                </a:solidFill>
                <a:latin typeface="Arial" panose="020B0604020202020204" pitchFamily="34" charset="0"/>
              </a:rPr>
              <a:t>green infrastructure </a:t>
            </a:r>
          </a:p>
          <a:p>
            <a:pPr algn="ctr"/>
            <a:r>
              <a:rPr lang="en-CA" sz="2400" i="1" dirty="0">
                <a:solidFill>
                  <a:srgbClr val="007961"/>
                </a:solidFill>
                <a:latin typeface="Arial" panose="020B0604020202020204" pitchFamily="34" charset="0"/>
              </a:rPr>
              <a:t>compostable plastics</a:t>
            </a:r>
            <a:endParaRPr sz="2400" i="1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33337815-0685-59EB-1BDE-B2EE87E52866}"/>
              </a:ext>
            </a:extLst>
          </p:cNvPr>
          <p:cNvSpPr txBox="1"/>
          <p:nvPr/>
        </p:nvSpPr>
        <p:spPr>
          <a:xfrm>
            <a:off x="8201026" y="3325979"/>
            <a:ext cx="3990974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400" i="1" dirty="0">
                <a:solidFill>
                  <a:srgbClr val="00B050"/>
                </a:solidFill>
                <a:latin typeface="Arial" panose="020B0604020202020204" pitchFamily="34" charset="0"/>
              </a:rPr>
              <a:t>ecosystems</a:t>
            </a:r>
            <a:endParaRPr sz="2400" i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5F283DC8-4B23-D6B1-AEB8-5CBC63302D67}"/>
              </a:ext>
            </a:extLst>
          </p:cNvPr>
          <p:cNvSpPr txBox="1"/>
          <p:nvPr/>
        </p:nvSpPr>
        <p:spPr>
          <a:xfrm>
            <a:off x="6400621" y="857638"/>
            <a:ext cx="3990974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400" i="1" dirty="0">
                <a:solidFill>
                  <a:srgbClr val="002060"/>
                </a:solidFill>
                <a:latin typeface="Arial" panose="020B0604020202020204" pitchFamily="34" charset="0"/>
              </a:rPr>
              <a:t>salmon migration and survey</a:t>
            </a:r>
            <a:endParaRPr sz="2400" i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35" name="Text Placeholder 8">
            <a:extLst>
              <a:ext uri="{FF2B5EF4-FFF2-40B4-BE49-F238E27FC236}">
                <a16:creationId xmlns:a16="http://schemas.microsoft.com/office/drawing/2014/main" id="{393EB126-F958-D382-9E32-B4E1072823DD}"/>
              </a:ext>
            </a:extLst>
          </p:cNvPr>
          <p:cNvSpPr txBox="1"/>
          <p:nvPr/>
        </p:nvSpPr>
        <p:spPr>
          <a:xfrm>
            <a:off x="-187894" y="1563413"/>
            <a:ext cx="460057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400" i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</a:rPr>
              <a:t>bioproduct innovation</a:t>
            </a:r>
            <a:endParaRPr sz="2400" i="1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9B83DAEA-F22A-BD3B-2D11-584A12348CBE}"/>
              </a:ext>
            </a:extLst>
          </p:cNvPr>
          <p:cNvSpPr txBox="1"/>
          <p:nvPr/>
        </p:nvSpPr>
        <p:spPr>
          <a:xfrm>
            <a:off x="3717407" y="1522241"/>
            <a:ext cx="3990974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400" i="1" dirty="0">
                <a:solidFill>
                  <a:srgbClr val="00B050"/>
                </a:solidFill>
                <a:latin typeface="Arial" panose="020B0604020202020204" pitchFamily="34" charset="0"/>
              </a:rPr>
              <a:t>Sustainable living</a:t>
            </a:r>
            <a:endParaRPr sz="2400" i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37" name="Text Placeholder 8">
            <a:extLst>
              <a:ext uri="{FF2B5EF4-FFF2-40B4-BE49-F238E27FC236}">
                <a16:creationId xmlns:a16="http://schemas.microsoft.com/office/drawing/2014/main" id="{2D66BA70-7C04-BDC3-35F1-925C699CB1E8}"/>
              </a:ext>
            </a:extLst>
          </p:cNvPr>
          <p:cNvSpPr txBox="1"/>
          <p:nvPr/>
        </p:nvSpPr>
        <p:spPr>
          <a:xfrm rot="16200000">
            <a:off x="709046" y="2907291"/>
            <a:ext cx="4600574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5400" i="1" dirty="0" err="1">
                <a:solidFill>
                  <a:srgbClr val="C00000"/>
                </a:solidFill>
                <a:latin typeface="Arial" panose="020B0604020202020204" pitchFamily="34" charset="0"/>
              </a:rPr>
              <a:t>gis</a:t>
            </a:r>
            <a:endParaRPr sz="5400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38" name="Text Placeholder 8">
            <a:extLst>
              <a:ext uri="{FF2B5EF4-FFF2-40B4-BE49-F238E27FC236}">
                <a16:creationId xmlns:a16="http://schemas.microsoft.com/office/drawing/2014/main" id="{646BE023-1B9D-BBC5-1853-ABFC88CEF65A}"/>
              </a:ext>
            </a:extLst>
          </p:cNvPr>
          <p:cNvSpPr txBox="1"/>
          <p:nvPr/>
        </p:nvSpPr>
        <p:spPr>
          <a:xfrm>
            <a:off x="1113703" y="4995745"/>
            <a:ext cx="3990974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400" i="1" dirty="0">
                <a:solidFill>
                  <a:srgbClr val="00B050"/>
                </a:solidFill>
                <a:latin typeface="Arial" panose="020B0604020202020204" pitchFamily="34" charset="0"/>
              </a:rPr>
              <a:t>poverty alleviation</a:t>
            </a:r>
            <a:endParaRPr sz="2400" i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39" name="Text Placeholder 8">
            <a:extLst>
              <a:ext uri="{FF2B5EF4-FFF2-40B4-BE49-F238E27FC236}">
                <a16:creationId xmlns:a16="http://schemas.microsoft.com/office/drawing/2014/main" id="{7429C638-A76F-B40C-A9F1-D1187776E9B1}"/>
              </a:ext>
            </a:extLst>
          </p:cNvPr>
          <p:cNvSpPr txBox="1"/>
          <p:nvPr/>
        </p:nvSpPr>
        <p:spPr>
          <a:xfrm>
            <a:off x="3938591" y="5330706"/>
            <a:ext cx="3769790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1600" i="1" dirty="0">
                <a:solidFill>
                  <a:srgbClr val="C00000"/>
                </a:solidFill>
                <a:latin typeface="Arial" panose="020B0604020202020204" pitchFamily="34" charset="0"/>
              </a:rPr>
              <a:t>human-wildlife </a:t>
            </a:r>
            <a:r>
              <a:rPr lang="en-CA" sz="1600" i="1" dirty="0" err="1">
                <a:solidFill>
                  <a:srgbClr val="C00000"/>
                </a:solidFill>
                <a:latin typeface="Arial" panose="020B0604020202020204" pitchFamily="34" charset="0"/>
              </a:rPr>
              <a:t>coexistance</a:t>
            </a:r>
            <a:endParaRPr sz="1600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40" name="Text Placeholder 8">
            <a:extLst>
              <a:ext uri="{FF2B5EF4-FFF2-40B4-BE49-F238E27FC236}">
                <a16:creationId xmlns:a16="http://schemas.microsoft.com/office/drawing/2014/main" id="{49D79F8A-7BC6-7D67-F25C-7AD1CC804E01}"/>
              </a:ext>
            </a:extLst>
          </p:cNvPr>
          <p:cNvSpPr txBox="1"/>
          <p:nvPr/>
        </p:nvSpPr>
        <p:spPr>
          <a:xfrm>
            <a:off x="8349508" y="4507034"/>
            <a:ext cx="3769790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1600" i="1" dirty="0">
                <a:solidFill>
                  <a:schemeClr val="accent4"/>
                </a:solidFill>
                <a:latin typeface="Arial" panose="020B0604020202020204" pitchFamily="34" charset="0"/>
              </a:rPr>
              <a:t>compostable products</a:t>
            </a:r>
            <a:endParaRPr sz="1600" i="1" dirty="0">
              <a:solidFill>
                <a:schemeClr val="accent4"/>
              </a:solidFill>
              <a:latin typeface="Arial" panose="020B0604020202020204" pitchFamily="34" charset="0"/>
            </a:endParaRPr>
          </a:p>
        </p:txBody>
      </p:sp>
      <p:sp>
        <p:nvSpPr>
          <p:cNvPr id="42" name="Text Placeholder 8">
            <a:extLst>
              <a:ext uri="{FF2B5EF4-FFF2-40B4-BE49-F238E27FC236}">
                <a16:creationId xmlns:a16="http://schemas.microsoft.com/office/drawing/2014/main" id="{ECE2309F-A6F3-CDAB-113F-B8E6E2CD21DC}"/>
              </a:ext>
            </a:extLst>
          </p:cNvPr>
          <p:cNvSpPr txBox="1"/>
          <p:nvPr/>
        </p:nvSpPr>
        <p:spPr>
          <a:xfrm>
            <a:off x="8238916" y="3920840"/>
            <a:ext cx="3990974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pPr algn="ctr"/>
            <a:r>
              <a:rPr lang="en-CA" sz="2400" i="1" dirty="0">
                <a:solidFill>
                  <a:srgbClr val="002060"/>
                </a:solidFill>
                <a:latin typeface="Arial" panose="020B0604020202020204" pitchFamily="34" charset="0"/>
              </a:rPr>
              <a:t>biodiversity</a:t>
            </a:r>
            <a:endParaRPr sz="2400" i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328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2350374-E8FA-E09A-9806-02779A43E4E2}"/>
              </a:ext>
            </a:extLst>
          </p:cNvPr>
          <p:cNvSpPr txBox="1"/>
          <p:nvPr/>
        </p:nvSpPr>
        <p:spPr>
          <a:xfrm>
            <a:off x="6741233" y="2334735"/>
            <a:ext cx="4726861" cy="1477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accent1"/>
                </a:solidFill>
                <a:latin typeface="Whitney Bold"/>
                <a:ea typeface="Whitney Bold"/>
                <a:cs typeface="Whitney Bold"/>
                <a:sym typeface="Whitney Bold"/>
              </a:defRPr>
            </a:lvl1pPr>
          </a:lstStyle>
          <a:p>
            <a:r>
              <a:rPr lang="en-CA" sz="3200" dirty="0">
                <a:solidFill>
                  <a:srgbClr val="0079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96%</a:t>
            </a:r>
            <a:r>
              <a:rPr sz="3200" dirty="0">
                <a:solidFill>
                  <a:srgbClr val="0079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3200" dirty="0">
                <a:solidFill>
                  <a:srgbClr val="0079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 employment or pursue additional studies </a:t>
            </a:r>
          </a:p>
          <a:p>
            <a:r>
              <a:rPr lang="en-CA" sz="3200" dirty="0">
                <a:solidFill>
                  <a:srgbClr val="0079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months post-graduation</a:t>
            </a:r>
            <a:r>
              <a:rPr sz="3200" dirty="0">
                <a:solidFill>
                  <a:srgbClr val="0079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C199D2-882D-D5DD-5DC7-E87AB694F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894" y="6335120"/>
            <a:ext cx="3886194" cy="3523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9F455D9-B930-FE43-28D7-4C10E1BC70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700" y="1238386"/>
            <a:ext cx="6421375" cy="36700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CE6379C-F0ED-2678-39CD-747305BC6D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671" y="6014579"/>
            <a:ext cx="12234671" cy="2230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3D3B0C0-34E7-DBFB-0ABA-0A26DF75D7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7870" y="69219"/>
            <a:ext cx="483957" cy="49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600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534889-0F84-4B8A-A4C0-94C6009E20F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6C87F6-986D-49E6-AF40-1B3A1EE8064D}" type="slidenum">
              <a:rPr lang="en-US" smtClean="0">
                <a:latin typeface="Arial" panose="020B0604020202020204" pitchFamily="34" charset="0"/>
              </a:rPr>
              <a:t>7</a:t>
            </a:fld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92829D1-32A4-4A43-8933-6DFFAEDF6DA3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825" cy="6856413"/>
          </a:xfrm>
        </p:spPr>
      </p:pic>
      <p:sp>
        <p:nvSpPr>
          <p:cNvPr id="20" name="椭圆 1">
            <a:extLst>
              <a:ext uri="{FF2B5EF4-FFF2-40B4-BE49-F238E27FC236}">
                <a16:creationId xmlns:a16="http://schemas.microsoft.com/office/drawing/2014/main" id="{DC74087A-49A6-41A1-9934-DD0959ADAC2B}"/>
              </a:ext>
            </a:extLst>
          </p:cNvPr>
          <p:cNvSpPr/>
          <p:nvPr/>
        </p:nvSpPr>
        <p:spPr>
          <a:xfrm>
            <a:off x="3893542" y="1589048"/>
            <a:ext cx="3650166" cy="3650166"/>
          </a:xfrm>
          <a:prstGeom prst="ellipse">
            <a:avLst/>
          </a:prstGeom>
          <a:solidFill>
            <a:srgbClr val="197962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CA" altLang="zh-CN" sz="4800" b="1" dirty="0">
                <a:latin typeface="Arial" panose="020B0604020202020204" pitchFamily="34" charset="0"/>
                <a:ea typeface="Alibaba PuHuiTi" pitchFamily="18" charset="-122"/>
                <a:cs typeface="Arial" panose="020B0604020202020204" pitchFamily="34" charset="0"/>
              </a:rPr>
              <a:t>TOP 38</a:t>
            </a:r>
          </a:p>
          <a:p>
            <a:pPr algn="ctr"/>
            <a:r>
              <a:rPr kumimoji="1" lang="en-CA" altLang="zh-CN" sz="2000" b="1" dirty="0">
                <a:latin typeface="Arial" panose="020B0604020202020204" pitchFamily="34" charset="0"/>
                <a:ea typeface="Alibaba PuHuiTi" pitchFamily="18" charset="-122"/>
                <a:cs typeface="Arial" panose="020B0604020202020204" pitchFamily="34" charset="0"/>
              </a:rPr>
              <a:t>IN THE WORLD</a:t>
            </a:r>
            <a:endParaRPr kumimoji="1" lang="zh-CN" altLang="en-US" sz="2000" b="1" dirty="0">
              <a:latin typeface="Arial" panose="020B0604020202020204" pitchFamily="34" charset="0"/>
              <a:ea typeface="Alibaba PuHuiTi" pitchFamily="18" charset="-122"/>
              <a:cs typeface="Arial" panose="020B0604020202020204" pitchFamily="34" charset="0"/>
            </a:endParaRPr>
          </a:p>
        </p:txBody>
      </p:sp>
      <p:sp>
        <p:nvSpPr>
          <p:cNvPr id="21" name="椭圆 2">
            <a:extLst>
              <a:ext uri="{FF2B5EF4-FFF2-40B4-BE49-F238E27FC236}">
                <a16:creationId xmlns:a16="http://schemas.microsoft.com/office/drawing/2014/main" id="{A5696F1B-D8DB-485C-8105-074F578CCB6C}"/>
              </a:ext>
            </a:extLst>
          </p:cNvPr>
          <p:cNvSpPr/>
          <p:nvPr/>
        </p:nvSpPr>
        <p:spPr>
          <a:xfrm>
            <a:off x="2256170" y="3492189"/>
            <a:ext cx="2685585" cy="2685585"/>
          </a:xfrm>
          <a:prstGeom prst="ellipse">
            <a:avLst/>
          </a:prstGeom>
          <a:solidFill>
            <a:srgbClr val="7EE3C4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CA" altLang="zh-CN" sz="4400" b="1" dirty="0">
                <a:latin typeface="Arial" panose="020B0604020202020204" pitchFamily="34" charset="0"/>
                <a:ea typeface="Alibaba PuHuiTi" pitchFamily="18" charset="-122"/>
                <a:cs typeface="Arial" panose="020B0604020202020204" pitchFamily="34" charset="0"/>
              </a:rPr>
              <a:t>TOP 1</a:t>
            </a:r>
          </a:p>
          <a:p>
            <a:pPr algn="ctr"/>
            <a:r>
              <a:rPr kumimoji="1" lang="en-CA" altLang="zh-CN" sz="1200" b="1" dirty="0">
                <a:latin typeface="Arial" panose="020B0604020202020204" pitchFamily="34" charset="0"/>
                <a:ea typeface="Alibaba PuHuiTi" pitchFamily="18" charset="-122"/>
                <a:cs typeface="Arial" panose="020B0604020202020204" pitchFamily="34" charset="0"/>
              </a:rPr>
              <a:t>In Industry, Innovation and Infrastructure</a:t>
            </a:r>
            <a:endParaRPr kumimoji="1" lang="zh-CN" altLang="en-US" sz="1200" b="1" dirty="0">
              <a:latin typeface="Arial" panose="020B0604020202020204" pitchFamily="34" charset="0"/>
              <a:ea typeface="Alibaba PuHuiTi" pitchFamily="18" charset="-122"/>
              <a:cs typeface="Arial" panose="020B0604020202020204" pitchFamily="34" charset="0"/>
            </a:endParaRPr>
          </a:p>
        </p:txBody>
      </p:sp>
      <p:sp>
        <p:nvSpPr>
          <p:cNvPr id="22" name="椭圆 6">
            <a:extLst>
              <a:ext uri="{FF2B5EF4-FFF2-40B4-BE49-F238E27FC236}">
                <a16:creationId xmlns:a16="http://schemas.microsoft.com/office/drawing/2014/main" id="{D745D0B4-2EDF-4AD9-883D-773F1FCEBDE0}"/>
              </a:ext>
            </a:extLst>
          </p:cNvPr>
          <p:cNvSpPr/>
          <p:nvPr/>
        </p:nvSpPr>
        <p:spPr>
          <a:xfrm>
            <a:off x="7250247" y="2034042"/>
            <a:ext cx="1858536" cy="1858536"/>
          </a:xfrm>
          <a:prstGeom prst="ellipse">
            <a:avLst/>
          </a:prstGeom>
          <a:solidFill>
            <a:srgbClr val="7EE3C4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CA" altLang="zh-CN" sz="2800" b="1" dirty="0">
                <a:latin typeface="Arial" panose="020B0604020202020204" pitchFamily="34" charset="0"/>
                <a:ea typeface="Alibaba PuHuiTi" pitchFamily="18" charset="-122"/>
                <a:cs typeface="Arial" panose="020B0604020202020204" pitchFamily="34" charset="0"/>
              </a:rPr>
              <a:t>TOP 2 </a:t>
            </a:r>
          </a:p>
          <a:p>
            <a:pPr algn="ctr"/>
            <a:r>
              <a:rPr kumimoji="1" lang="en-CA" altLang="zh-CN" sz="1100" b="1" dirty="0">
                <a:latin typeface="Arial" panose="020B0604020202020204" pitchFamily="34" charset="0"/>
                <a:ea typeface="Alibaba PuHuiTi" pitchFamily="18" charset="-122"/>
                <a:cs typeface="Arial" panose="020B0604020202020204" pitchFamily="34" charset="0"/>
              </a:rPr>
              <a:t>IN CANADA</a:t>
            </a:r>
            <a:endParaRPr kumimoji="1" lang="en-CA" altLang="zh-CN" sz="1100" b="1" baseline="30000" dirty="0">
              <a:latin typeface="Arial" panose="020B0604020202020204" pitchFamily="34" charset="0"/>
              <a:ea typeface="Alibaba PuHuiTi" pitchFamily="18" charset="-122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BB63CF1-B88D-CDF7-5416-2E3EC67501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8212" y="208298"/>
            <a:ext cx="7772400" cy="160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50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0E13F-9209-5DD7-C6DC-9C3F67A00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6F23951-A2C0-DFA7-247E-01DE815AD4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7058" cy="6858000"/>
          </a:xfrm>
          <a:prstGeom prst="rect">
            <a:avLst/>
          </a:prstGeom>
        </p:spPr>
      </p:pic>
      <p:sp>
        <p:nvSpPr>
          <p:cNvPr id="9" name="Rectangle: Rounded Corners 13">
            <a:extLst>
              <a:ext uri="{FF2B5EF4-FFF2-40B4-BE49-F238E27FC236}">
                <a16:creationId xmlns:a16="http://schemas.microsoft.com/office/drawing/2014/main" id="{565C48E2-85CA-AACF-AF13-B3609A76D485}"/>
              </a:ext>
            </a:extLst>
          </p:cNvPr>
          <p:cNvSpPr/>
          <p:nvPr/>
        </p:nvSpPr>
        <p:spPr>
          <a:xfrm>
            <a:off x="5768188" y="1885413"/>
            <a:ext cx="5981610" cy="2954654"/>
          </a:xfrm>
          <a:prstGeom prst="roundRect">
            <a:avLst>
              <a:gd name="adj" fmla="val 6111"/>
            </a:avLst>
          </a:prstGeom>
          <a:solidFill>
            <a:srgbClr val="007961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rgbClr val="007961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D17E23-64D9-3C60-72BD-681F63527278}"/>
              </a:ext>
            </a:extLst>
          </p:cNvPr>
          <p:cNvSpPr txBox="1"/>
          <p:nvPr/>
        </p:nvSpPr>
        <p:spPr>
          <a:xfrm>
            <a:off x="5932094" y="1993134"/>
            <a:ext cx="5658679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 defTabSz="457200">
              <a:spcBef>
                <a:spcPts val="576"/>
              </a:spcBef>
              <a:spcAft>
                <a:spcPts val="1200"/>
              </a:spcAft>
              <a:buClr>
                <a:prstClr val="white"/>
              </a:buClr>
              <a:buFont typeface="Wingdings 2"/>
              <a:buChar char=""/>
              <a:defRPr/>
            </a:pPr>
            <a:r>
              <a:rPr lang="en-CA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UBC ranks consistently among 40 best in the world (Times Higher Education Ranking) (QS #38 in 2025)</a:t>
            </a:r>
          </a:p>
          <a:p>
            <a:pPr marL="274320" indent="-274320" defTabSz="457200">
              <a:spcBef>
                <a:spcPts val="576"/>
              </a:spcBef>
              <a:spcAft>
                <a:spcPts val="1200"/>
              </a:spcAft>
              <a:buClr>
                <a:prstClr val="white"/>
              </a:buClr>
              <a:buFont typeface="Wingdings 2"/>
              <a:buChar char=""/>
              <a:defRPr/>
            </a:pPr>
            <a:r>
              <a:rPr lang="en-CA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70,000 students, 27% international students from 160 countries</a:t>
            </a:r>
          </a:p>
          <a:p>
            <a:pPr marL="274320" indent="-274320" defTabSz="457200">
              <a:spcBef>
                <a:spcPts val="576"/>
              </a:spcBef>
              <a:spcAft>
                <a:spcPts val="1200"/>
              </a:spcAft>
              <a:buClr>
                <a:prstClr val="white"/>
              </a:buClr>
              <a:buFont typeface="Wingdings 2"/>
              <a:buChar char=""/>
              <a:defRPr/>
            </a:pPr>
            <a:r>
              <a:rPr lang="en-CA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7,134 faculty and 11,819 staff</a:t>
            </a:r>
          </a:p>
          <a:p>
            <a:pPr marL="274320" indent="-274320">
              <a:spcBef>
                <a:spcPts val="576"/>
              </a:spcBef>
              <a:spcAft>
                <a:spcPts val="1200"/>
              </a:spcAft>
              <a:buClr>
                <a:prstClr val="white"/>
              </a:buClr>
              <a:buFont typeface="Wingdings 2"/>
              <a:buChar char=""/>
              <a:defRPr/>
            </a:pPr>
            <a:r>
              <a:rPr lang="en-CA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~$747.3 million research funding for 9,675 projects</a:t>
            </a:r>
          </a:p>
          <a:p>
            <a:pPr marL="274320" indent="-274320">
              <a:spcBef>
                <a:spcPts val="576"/>
              </a:spcBef>
              <a:spcAft>
                <a:spcPts val="1200"/>
              </a:spcAft>
              <a:buClr>
                <a:prstClr val="white"/>
              </a:buClr>
              <a:buFont typeface="Wingdings 2"/>
              <a:buChar char=""/>
              <a:defRPr/>
            </a:pPr>
            <a:r>
              <a:rPr lang="en-CA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Nobel Laureates and 3 Canadian prime ministers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6130842-9F52-1B20-BFA7-5850695331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971" y="6014579"/>
            <a:ext cx="12234671" cy="2230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4D90908-30A9-CD95-BCB7-94E631E0C7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222847"/>
            <a:ext cx="7772400" cy="160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280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D751D90F-F144-6C54-71A7-7FE4D242D6BB}"/>
              </a:ext>
            </a:extLst>
          </p:cNvPr>
          <p:cNvSpPr/>
          <p:nvPr/>
        </p:nvSpPr>
        <p:spPr>
          <a:xfrm>
            <a:off x="-1" y="0"/>
            <a:ext cx="8706679" cy="6858000"/>
          </a:xfrm>
          <a:prstGeom prst="rect">
            <a:avLst/>
          </a:prstGeom>
          <a:solidFill>
            <a:srgbClr val="0A6E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6" name="Picture 5" hidden="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90500"/>
            <a:ext cx="12190810" cy="72390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6C87F6-986D-49E6-AF40-1B3A1EE8064D}" type="slidenum">
              <a:rPr lang="en-US" smtClean="0">
                <a:latin typeface="Arial" panose="020B0604020202020204" pitchFamily="34" charset="0"/>
              </a:rPr>
              <a:t>9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552298" y="397992"/>
            <a:ext cx="6388944" cy="889382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Forestry Education at UBC</a:t>
            </a:r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552298" y="1221529"/>
            <a:ext cx="6393117" cy="5499946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bg1"/>
              </a:buClr>
            </a:pPr>
            <a:r>
              <a:rPr lang="en-US" b="1" dirty="0">
                <a:solidFill>
                  <a:srgbClr val="7EE3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 1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Forestry Subjects in the world</a:t>
            </a:r>
          </a:p>
          <a:p>
            <a:pPr>
              <a:buClr>
                <a:schemeClr val="bg1"/>
              </a:buClr>
            </a:pPr>
            <a:r>
              <a:rPr lang="en-US" b="1" dirty="0">
                <a:solidFill>
                  <a:srgbClr val="7EE3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undergraduate students </a:t>
            </a:r>
          </a:p>
          <a:p>
            <a:pPr>
              <a:buClr>
                <a:schemeClr val="bg1"/>
              </a:buClr>
            </a:pPr>
            <a:r>
              <a:rPr lang="en-US" b="1" dirty="0">
                <a:solidFill>
                  <a:srgbClr val="7EE3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460+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graduate students </a:t>
            </a:r>
          </a:p>
          <a:p>
            <a:pPr>
              <a:buClr>
                <a:schemeClr val="bg1"/>
              </a:buClr>
            </a:pPr>
            <a:r>
              <a:rPr lang="en-US" b="1" dirty="0">
                <a:solidFill>
                  <a:srgbClr val="7EE3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100+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faculty members, </a:t>
            </a:r>
            <a:r>
              <a:rPr lang="en-US" b="1" dirty="0">
                <a:solidFill>
                  <a:srgbClr val="7EE3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200+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admin. and research staff</a:t>
            </a:r>
          </a:p>
          <a:p>
            <a:pPr>
              <a:buClr>
                <a:schemeClr val="bg1"/>
              </a:buClr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Forests | Centre for Advanced Wood Processing | Pacific Spirit Park + Stanley Park</a:t>
            </a:r>
          </a:p>
          <a:p>
            <a:pPr>
              <a:buClr>
                <a:schemeClr val="bg1"/>
              </a:buClr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Graduate programs: </a:t>
            </a:r>
            <a:b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PhD, MSc,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MASc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MF</a:t>
            </a:r>
            <a:b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Professional Masters</a:t>
            </a:r>
          </a:p>
          <a:p>
            <a:pPr>
              <a:buClr>
                <a:schemeClr val="bg1"/>
              </a:buClr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Micro-certificate programs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10601" y="-1"/>
            <a:ext cx="3581400" cy="22666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CF78737-5F18-4DAA-B6BF-A8046E6323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95600" y="4678153"/>
            <a:ext cx="3596400" cy="217984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0C2A1A-2142-82C1-F556-AC7665CAC33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95600" y="2320392"/>
            <a:ext cx="3596400" cy="23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944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18586</TotalTime>
  <Words>1193</Words>
  <Application>Microsoft Macintosh PowerPoint</Application>
  <PresentationFormat>Widescreen</PresentationFormat>
  <Paragraphs>254</Paragraphs>
  <Slides>34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ＭＳ Ｐゴシック</vt:lpstr>
      <vt:lpstr>Arial</vt:lpstr>
      <vt:lpstr>Wingdings</vt:lpstr>
      <vt:lpstr>Wingdings 2</vt:lpstr>
      <vt:lpstr>Office Theme</vt:lpstr>
      <vt:lpstr>PowerPoint Presentation</vt:lpstr>
      <vt:lpstr>Another title page option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Adloff, Sonya</dc:creator>
  <cp:lastModifiedBy>Adloff, Sonya</cp:lastModifiedBy>
  <cp:revision>25</cp:revision>
  <dcterms:created xsi:type="dcterms:W3CDTF">2025-12-12T18:42:20Z</dcterms:created>
  <dcterms:modified xsi:type="dcterms:W3CDTF">2026-01-07T20:17:33Z</dcterms:modified>
</cp:coreProperties>
</file>